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  <p:sldMasterId id="2147483686" r:id="rId2"/>
    <p:sldMasterId id="2147483710" r:id="rId3"/>
  </p:sldMasterIdLst>
  <p:notesMasterIdLst>
    <p:notesMasterId r:id="rId18"/>
  </p:notesMasterIdLst>
  <p:handoutMasterIdLst>
    <p:handoutMasterId r:id="rId19"/>
  </p:handoutMasterIdLst>
  <p:sldIdLst>
    <p:sldId id="872" r:id="rId4"/>
    <p:sldId id="1060" r:id="rId5"/>
    <p:sldId id="1062" r:id="rId6"/>
    <p:sldId id="1064" r:id="rId7"/>
    <p:sldId id="1073" r:id="rId8"/>
    <p:sldId id="1065" r:id="rId9"/>
    <p:sldId id="1066" r:id="rId10"/>
    <p:sldId id="1075" r:id="rId11"/>
    <p:sldId id="1067" r:id="rId12"/>
    <p:sldId id="1068" r:id="rId13"/>
    <p:sldId id="1069" r:id="rId14"/>
    <p:sldId id="1070" r:id="rId15"/>
    <p:sldId id="1071" r:id="rId16"/>
    <p:sldId id="1074" r:id="rId17"/>
  </p:sldIdLst>
  <p:sldSz cx="12192000" cy="6858000"/>
  <p:notesSz cx="6858000" cy="9144000"/>
  <p:custDataLst>
    <p:tags r:id="rId20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99"/>
    <a:srgbClr val="0000CC"/>
    <a:srgbClr val="FF0000"/>
    <a:srgbClr val="FF9933"/>
    <a:srgbClr val="CC99FF"/>
    <a:srgbClr val="0066CC"/>
    <a:srgbClr val="FFFF65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79" autoAdjust="0"/>
    <p:restoredTop sz="86531" autoAdjust="0"/>
  </p:normalViewPr>
  <p:slideViewPr>
    <p:cSldViewPr showGuides="1">
      <p:cViewPr varScale="1">
        <p:scale>
          <a:sx n="59" d="100"/>
          <a:sy n="59" d="100"/>
        </p:scale>
        <p:origin x="594" y="42"/>
      </p:cViewPr>
      <p:guideLst>
        <p:guide orient="horz" pos="432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032"/>
    </p:cViewPr>
  </p:sorterViewPr>
  <p:notesViewPr>
    <p:cSldViewPr showGuides="1">
      <p:cViewPr varScale="1">
        <p:scale>
          <a:sx n="51" d="100"/>
          <a:sy n="51" d="100"/>
        </p:scale>
        <p:origin x="-1350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86701C-450F-43FA-A815-88C28DD15163}" type="doc">
      <dgm:prSet loTypeId="urn:microsoft.com/office/officeart/2008/layout/Pictu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137F760-D934-4308-B940-68048D7A127D}">
      <dgm:prSet phldrT="[文本]"/>
      <dgm:spPr/>
      <dgm:t>
        <a:bodyPr/>
        <a:lstStyle/>
        <a:p>
          <a:r>
            <a:rPr lang="zh-CN" altLang="en-US" dirty="0">
              <a:latin typeface="+mn-lt"/>
              <a:ea typeface="+mn-ea"/>
              <a:cs typeface="+mn-ea"/>
              <a:sym typeface="+mn-lt"/>
            </a:rPr>
            <a:t>第</a:t>
          </a:r>
          <a:r>
            <a:rPr lang="en-US" altLang="zh-CN" dirty="0">
              <a:latin typeface="+mn-lt"/>
              <a:ea typeface="+mn-ea"/>
              <a:cs typeface="+mn-ea"/>
              <a:sym typeface="+mn-lt"/>
            </a:rPr>
            <a:t>11</a:t>
          </a:r>
          <a:r>
            <a:rPr lang="zh-CN" altLang="en-US" dirty="0">
              <a:latin typeface="+mn-lt"/>
              <a:ea typeface="+mn-ea"/>
              <a:cs typeface="+mn-ea"/>
              <a:sym typeface="+mn-lt"/>
            </a:rPr>
            <a:t>章   </a:t>
          </a:r>
          <a:r>
            <a:rPr lang="zh-CN" dirty="0"/>
            <a:t>面向对象程序设计</a:t>
          </a:r>
          <a:endParaRPr lang="zh-CN" altLang="en-US" dirty="0">
            <a:latin typeface="+mn-lt"/>
            <a:ea typeface="+mn-ea"/>
            <a:cs typeface="+mn-ea"/>
            <a:sym typeface="+mn-lt"/>
          </a:endParaRPr>
        </a:p>
      </dgm:t>
    </dgm:pt>
    <dgm:pt modelId="{F11F1D34-DE0E-421D-B366-5623391D71E1}" type="parTrans" cxnId="{A5280322-CD34-452C-8E57-3C8B9F48B795}">
      <dgm:prSet/>
      <dgm:spPr/>
      <dgm:t>
        <a:bodyPr/>
        <a:lstStyle/>
        <a:p>
          <a:endParaRPr lang="zh-CN" altLang="en-US"/>
        </a:p>
      </dgm:t>
    </dgm:pt>
    <dgm:pt modelId="{176856F1-6187-4513-BBB6-AD7301772AAE}" type="sibTrans" cxnId="{A5280322-CD34-452C-8E57-3C8B9F48B795}">
      <dgm:prSet/>
      <dgm:spPr/>
      <dgm:t>
        <a:bodyPr/>
        <a:lstStyle/>
        <a:p>
          <a:endParaRPr lang="zh-CN" altLang="en-US"/>
        </a:p>
      </dgm:t>
    </dgm:pt>
    <dgm:pt modelId="{4D036FBF-3EC9-4BA2-BAE9-0CB5EEA37973}">
      <dgm:prSet phldrT="[文本]" custT="1"/>
      <dgm:spPr>
        <a:solidFill>
          <a:schemeClr val="accent1"/>
        </a:solidFill>
      </dgm:spPr>
      <dgm:t>
        <a:bodyPr/>
        <a:lstStyle/>
        <a:p>
          <a:pPr algn="ctr"/>
          <a:r>
            <a:rPr lang="en-US" altLang="zh-CN" sz="2400" dirty="0">
              <a:cs typeface="+mn-ea"/>
              <a:sym typeface="+mn-lt"/>
            </a:rPr>
            <a:t>11.1 </a:t>
          </a:r>
          <a:r>
            <a:rPr lang="zh-CN" sz="2400" dirty="0"/>
            <a:t>面向对象程序设计概述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FA3E968F-53A6-4D3B-85C7-78A43C44C6AF}" type="parTrans" cxnId="{A8FFF7DB-3034-4151-B580-DE9E3EF7A442}">
      <dgm:prSet/>
      <dgm:spPr/>
      <dgm:t>
        <a:bodyPr/>
        <a:lstStyle/>
        <a:p>
          <a:endParaRPr lang="zh-CN" altLang="en-US"/>
        </a:p>
      </dgm:t>
    </dgm:pt>
    <dgm:pt modelId="{6C87D376-0D64-4357-8A6A-D682D7AAEF09}" type="sibTrans" cxnId="{A8FFF7DB-3034-4151-B580-DE9E3EF7A442}">
      <dgm:prSet/>
      <dgm:spPr/>
      <dgm:t>
        <a:bodyPr/>
        <a:lstStyle/>
        <a:p>
          <a:endParaRPr lang="zh-CN" altLang="en-US"/>
        </a:p>
      </dgm:t>
    </dgm:pt>
    <dgm:pt modelId="{16C6BA45-896C-45FA-B1FC-4FF84B767E93}">
      <dgm:prSet phldrT="[文本]" custT="1"/>
      <dgm:spPr>
        <a:solidFill>
          <a:schemeClr val="accent2"/>
        </a:solidFill>
      </dgm:spPr>
      <dgm:t>
        <a:bodyPr/>
        <a:lstStyle/>
        <a:p>
          <a:pPr algn="ctr"/>
          <a:r>
            <a:rPr lang="en-US" altLang="zh-CN" sz="2400">
              <a:cs typeface="+mn-ea"/>
              <a:sym typeface="+mn-lt"/>
            </a:rPr>
            <a:t>11.2 </a:t>
          </a:r>
          <a:r>
            <a:rPr lang="zh-CN" sz="2400"/>
            <a:t>类与对象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84FCB3C6-1D5B-4EEE-BF39-ECFC376821C0}" type="parTrans" cxnId="{4E9BEFDC-9FD2-4CE8-8726-8A3151F08581}">
      <dgm:prSet/>
      <dgm:spPr/>
      <dgm:t>
        <a:bodyPr/>
        <a:lstStyle/>
        <a:p>
          <a:endParaRPr lang="zh-CN" altLang="en-US"/>
        </a:p>
      </dgm:t>
    </dgm:pt>
    <dgm:pt modelId="{98992DA5-DD88-4E65-86F6-FA041A3B81F6}" type="sibTrans" cxnId="{4E9BEFDC-9FD2-4CE8-8726-8A3151F08581}">
      <dgm:prSet/>
      <dgm:spPr/>
      <dgm:t>
        <a:bodyPr/>
        <a:lstStyle/>
        <a:p>
          <a:endParaRPr lang="zh-CN" altLang="en-US"/>
        </a:p>
      </dgm:t>
    </dgm:pt>
    <dgm:pt modelId="{04011E82-F5CE-414A-A538-5E6026558D37}">
      <dgm:prSet phldrT="[文本]" custT="1"/>
      <dgm:spPr>
        <a:solidFill>
          <a:schemeClr val="accent5"/>
        </a:solidFill>
      </dgm:spPr>
      <dgm:t>
        <a:bodyPr/>
        <a:lstStyle/>
        <a:p>
          <a:pPr algn="ctr"/>
          <a:r>
            <a:rPr lang="en-US" altLang="zh-CN" sz="2400" dirty="0">
              <a:latin typeface="+mn-lt"/>
              <a:ea typeface="+mn-ea"/>
              <a:cs typeface="+mn-ea"/>
              <a:sym typeface="+mn-lt"/>
            </a:rPr>
            <a:t>11.5 </a:t>
          </a:r>
          <a:r>
            <a:rPr lang="zh-CN" sz="2400" dirty="0"/>
            <a:t>面向对象程序设计举例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924D74DA-ABEA-4F95-A900-968091EB331A}" type="parTrans" cxnId="{6514A016-CB89-456D-AE86-DD2E3C90D6C1}">
      <dgm:prSet/>
      <dgm:spPr/>
      <dgm:t>
        <a:bodyPr/>
        <a:lstStyle/>
        <a:p>
          <a:endParaRPr lang="zh-CN" altLang="en-US"/>
        </a:p>
      </dgm:t>
    </dgm:pt>
    <dgm:pt modelId="{256B80E1-4700-4448-A575-8E87045B03EE}" type="sibTrans" cxnId="{6514A016-CB89-456D-AE86-DD2E3C90D6C1}">
      <dgm:prSet/>
      <dgm:spPr/>
      <dgm:t>
        <a:bodyPr/>
        <a:lstStyle/>
        <a:p>
          <a:endParaRPr lang="zh-CN" altLang="en-US"/>
        </a:p>
      </dgm:t>
    </dgm:pt>
    <dgm:pt modelId="{DD0A9F03-EEFF-4EFD-904F-D60BBD2F7982}">
      <dgm:prSet phldrT="[文本]" custT="1"/>
      <dgm:spPr>
        <a:solidFill>
          <a:schemeClr val="accent3"/>
        </a:solidFill>
      </dgm:spPr>
      <dgm:t>
        <a:bodyPr/>
        <a:lstStyle/>
        <a:p>
          <a:pPr algn="ctr"/>
          <a:r>
            <a:rPr lang="en-US" altLang="zh-CN" sz="2400" dirty="0">
              <a:cs typeface="+mn-ea"/>
              <a:sym typeface="+mn-lt"/>
            </a:rPr>
            <a:t>11.3 </a:t>
          </a:r>
          <a:r>
            <a:rPr lang="zh-CN" sz="2400" dirty="0"/>
            <a:t>属性与方法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B2B9E95E-31D7-4EA8-AE3E-9BC778B87307}" type="parTrans" cxnId="{863735A6-0D4B-458F-BBB9-66540A075A01}">
      <dgm:prSet/>
      <dgm:spPr/>
      <dgm:t>
        <a:bodyPr/>
        <a:lstStyle/>
        <a:p>
          <a:endParaRPr lang="zh-CN" altLang="en-US"/>
        </a:p>
      </dgm:t>
    </dgm:pt>
    <dgm:pt modelId="{F6B14002-150A-4769-8639-6D76F55560CC}" type="sibTrans" cxnId="{863735A6-0D4B-458F-BBB9-66540A075A01}">
      <dgm:prSet/>
      <dgm:spPr/>
      <dgm:t>
        <a:bodyPr/>
        <a:lstStyle/>
        <a:p>
          <a:endParaRPr lang="zh-CN" altLang="en-US"/>
        </a:p>
      </dgm:t>
    </dgm:pt>
    <dgm:pt modelId="{D6CFA13C-6BB9-407A-96DB-EABBAD3161BA}">
      <dgm:prSet phldrT="[文本]" custT="1"/>
      <dgm:spPr>
        <a:solidFill>
          <a:schemeClr val="accent4"/>
        </a:solidFill>
      </dgm:spPr>
      <dgm:t>
        <a:bodyPr/>
        <a:lstStyle/>
        <a:p>
          <a:pPr algn="ctr"/>
          <a:r>
            <a:rPr lang="en-US" altLang="zh-CN" sz="2400" dirty="0">
              <a:latin typeface="+mn-lt"/>
              <a:ea typeface="+mn-ea"/>
              <a:cs typeface="+mn-ea"/>
              <a:sym typeface="+mn-lt"/>
            </a:rPr>
            <a:t>11.4 </a:t>
          </a:r>
          <a:r>
            <a:rPr lang="zh-CN" sz="2400" dirty="0"/>
            <a:t>继承和多态</a:t>
          </a:r>
          <a:endParaRPr lang="zh-CN" altLang="en-US" sz="2400" dirty="0">
            <a:latin typeface="+mn-lt"/>
            <a:ea typeface="+mn-ea"/>
            <a:cs typeface="+mn-ea"/>
            <a:sym typeface="+mn-lt"/>
          </a:endParaRPr>
        </a:p>
      </dgm:t>
    </dgm:pt>
    <dgm:pt modelId="{C03EB63A-3B93-4B73-B2A3-8D67C1331BC5}" type="parTrans" cxnId="{125637D2-801C-43EF-88F6-5E4AABAFB24B}">
      <dgm:prSet/>
      <dgm:spPr/>
      <dgm:t>
        <a:bodyPr/>
        <a:lstStyle/>
        <a:p>
          <a:endParaRPr lang="zh-CN" altLang="en-US"/>
        </a:p>
      </dgm:t>
    </dgm:pt>
    <dgm:pt modelId="{17D7F95D-D5E8-4E6E-BC3A-C2B2D95C3143}" type="sibTrans" cxnId="{125637D2-801C-43EF-88F6-5E4AABAFB24B}">
      <dgm:prSet/>
      <dgm:spPr/>
      <dgm:t>
        <a:bodyPr/>
        <a:lstStyle/>
        <a:p>
          <a:endParaRPr lang="zh-CN" altLang="en-US"/>
        </a:p>
      </dgm:t>
    </dgm:pt>
    <dgm:pt modelId="{934B8029-6734-45B3-A653-03A48C399077}" type="pres">
      <dgm:prSet presAssocID="{4586701C-450F-43FA-A815-88C28DD15163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</dgm:pt>
    <dgm:pt modelId="{F8EB2D05-AB7E-4B21-9FA1-BCD0C3420D60}" type="pres">
      <dgm:prSet presAssocID="{8137F760-D934-4308-B940-68048D7A127D}" presName="root" presStyleCnt="0">
        <dgm:presLayoutVars>
          <dgm:chMax/>
          <dgm:chPref val="4"/>
        </dgm:presLayoutVars>
      </dgm:prSet>
      <dgm:spPr/>
    </dgm:pt>
    <dgm:pt modelId="{950FA0B5-C7FC-4F57-81EF-749FB0342CCF}" type="pres">
      <dgm:prSet presAssocID="{8137F760-D934-4308-B940-68048D7A127D}" presName="rootComposite" presStyleCnt="0">
        <dgm:presLayoutVars/>
      </dgm:prSet>
      <dgm:spPr/>
    </dgm:pt>
    <dgm:pt modelId="{2BD33EFD-B514-4A96-8B94-DC6199838322}" type="pres">
      <dgm:prSet presAssocID="{8137F760-D934-4308-B940-68048D7A127D}" presName="rootText" presStyleLbl="node0" presStyleIdx="0" presStyleCnt="1">
        <dgm:presLayoutVars>
          <dgm:chMax/>
          <dgm:chPref val="4"/>
        </dgm:presLayoutVars>
      </dgm:prSet>
      <dgm:spPr/>
    </dgm:pt>
    <dgm:pt modelId="{D4759B00-DBEE-420F-85E0-13E2930CABB2}" type="pres">
      <dgm:prSet presAssocID="{8137F760-D934-4308-B940-68048D7A127D}" presName="childShape" presStyleCnt="0">
        <dgm:presLayoutVars>
          <dgm:chMax val="0"/>
          <dgm:chPref val="0"/>
        </dgm:presLayoutVars>
      </dgm:prSet>
      <dgm:spPr/>
    </dgm:pt>
    <dgm:pt modelId="{3BCE3EDE-6F44-4EF2-875C-548060EED616}" type="pres">
      <dgm:prSet presAssocID="{4D036FBF-3EC9-4BA2-BAE9-0CB5EEA37973}" presName="childComposite" presStyleCnt="0">
        <dgm:presLayoutVars>
          <dgm:chMax val="0"/>
          <dgm:chPref val="0"/>
        </dgm:presLayoutVars>
      </dgm:prSet>
      <dgm:spPr/>
    </dgm:pt>
    <dgm:pt modelId="{73E016B6-7A5B-41FF-BB2D-3268526949D1}" type="pres">
      <dgm:prSet presAssocID="{4D036FBF-3EC9-4BA2-BAE9-0CB5EEA37973}" presName="Image" presStyleLbl="node1" presStyleIdx="0" presStyleCnt="5"/>
      <dgm:spPr>
        <a:solidFill>
          <a:schemeClr val="accent1"/>
        </a:solidFill>
      </dgm:spPr>
    </dgm:pt>
    <dgm:pt modelId="{44363A8E-FFF3-4EE9-A93B-54B66CA14993}" type="pres">
      <dgm:prSet presAssocID="{4D036FBF-3EC9-4BA2-BAE9-0CB5EEA37973}" presName="childText" presStyleLbl="lnNode1" presStyleIdx="0" presStyleCnt="5">
        <dgm:presLayoutVars>
          <dgm:chMax val="0"/>
          <dgm:chPref val="0"/>
          <dgm:bulletEnabled val="1"/>
        </dgm:presLayoutVars>
      </dgm:prSet>
      <dgm:spPr/>
    </dgm:pt>
    <dgm:pt modelId="{D3F5FD4A-FD59-48D0-9ADF-9061AF38E18B}" type="pres">
      <dgm:prSet presAssocID="{16C6BA45-896C-45FA-B1FC-4FF84B767E93}" presName="childComposite" presStyleCnt="0">
        <dgm:presLayoutVars>
          <dgm:chMax val="0"/>
          <dgm:chPref val="0"/>
        </dgm:presLayoutVars>
      </dgm:prSet>
      <dgm:spPr/>
    </dgm:pt>
    <dgm:pt modelId="{A4F545F6-7A58-4129-9DBB-E706B8FDB596}" type="pres">
      <dgm:prSet presAssocID="{16C6BA45-896C-45FA-B1FC-4FF84B767E93}" presName="Image" presStyleLbl="node1" presStyleIdx="1" presStyleCnt="5"/>
      <dgm:spPr>
        <a:solidFill>
          <a:schemeClr val="accent2"/>
        </a:solidFill>
      </dgm:spPr>
    </dgm:pt>
    <dgm:pt modelId="{9950ABD6-CD80-4ED8-9274-786B900168FE}" type="pres">
      <dgm:prSet presAssocID="{16C6BA45-896C-45FA-B1FC-4FF84B767E93}" presName="childText" presStyleLbl="lnNode1" presStyleIdx="1" presStyleCnt="5">
        <dgm:presLayoutVars>
          <dgm:chMax val="0"/>
          <dgm:chPref val="0"/>
          <dgm:bulletEnabled val="1"/>
        </dgm:presLayoutVars>
      </dgm:prSet>
      <dgm:spPr/>
    </dgm:pt>
    <dgm:pt modelId="{112FAC67-4AAF-4E6E-B7E5-8EA9F89EC026}" type="pres">
      <dgm:prSet presAssocID="{DD0A9F03-EEFF-4EFD-904F-D60BBD2F7982}" presName="childComposite" presStyleCnt="0">
        <dgm:presLayoutVars>
          <dgm:chMax val="0"/>
          <dgm:chPref val="0"/>
        </dgm:presLayoutVars>
      </dgm:prSet>
      <dgm:spPr/>
    </dgm:pt>
    <dgm:pt modelId="{60C2B1AF-2F73-45E3-B301-3484FF9BAC83}" type="pres">
      <dgm:prSet presAssocID="{DD0A9F03-EEFF-4EFD-904F-D60BBD2F7982}" presName="Image" presStyleLbl="node1" presStyleIdx="2" presStyleCnt="5"/>
      <dgm:spPr>
        <a:solidFill>
          <a:schemeClr val="accent3"/>
        </a:solidFill>
      </dgm:spPr>
    </dgm:pt>
    <dgm:pt modelId="{022EA098-998E-4BD2-AAFC-A71382B218CC}" type="pres">
      <dgm:prSet presAssocID="{DD0A9F03-EEFF-4EFD-904F-D60BBD2F7982}" presName="childText" presStyleLbl="lnNode1" presStyleIdx="2" presStyleCnt="5">
        <dgm:presLayoutVars>
          <dgm:chMax val="0"/>
          <dgm:chPref val="0"/>
          <dgm:bulletEnabled val="1"/>
        </dgm:presLayoutVars>
      </dgm:prSet>
      <dgm:spPr/>
    </dgm:pt>
    <dgm:pt modelId="{E1713576-C2D5-46AA-BD67-480821ABA3C6}" type="pres">
      <dgm:prSet presAssocID="{D6CFA13C-6BB9-407A-96DB-EABBAD3161BA}" presName="childComposite" presStyleCnt="0">
        <dgm:presLayoutVars>
          <dgm:chMax val="0"/>
          <dgm:chPref val="0"/>
        </dgm:presLayoutVars>
      </dgm:prSet>
      <dgm:spPr/>
    </dgm:pt>
    <dgm:pt modelId="{9500E1C3-1F39-4696-B684-17CF409BF19D}" type="pres">
      <dgm:prSet presAssocID="{D6CFA13C-6BB9-407A-96DB-EABBAD3161BA}" presName="Image" presStyleLbl="node1" presStyleIdx="3" presStyleCnt="5"/>
      <dgm:spPr>
        <a:solidFill>
          <a:schemeClr val="accent4"/>
        </a:solidFill>
      </dgm:spPr>
    </dgm:pt>
    <dgm:pt modelId="{4D1D8A09-284C-4E1D-A71D-8845E08E0166}" type="pres">
      <dgm:prSet presAssocID="{D6CFA13C-6BB9-407A-96DB-EABBAD3161BA}" presName="childText" presStyleLbl="lnNode1" presStyleIdx="3" presStyleCnt="5">
        <dgm:presLayoutVars>
          <dgm:chMax val="0"/>
          <dgm:chPref val="0"/>
          <dgm:bulletEnabled val="1"/>
        </dgm:presLayoutVars>
      </dgm:prSet>
      <dgm:spPr/>
    </dgm:pt>
    <dgm:pt modelId="{5CCEAA81-7088-4D2D-A975-B12BA0742A83}" type="pres">
      <dgm:prSet presAssocID="{04011E82-F5CE-414A-A538-5E6026558D37}" presName="childComposite" presStyleCnt="0">
        <dgm:presLayoutVars>
          <dgm:chMax val="0"/>
          <dgm:chPref val="0"/>
        </dgm:presLayoutVars>
      </dgm:prSet>
      <dgm:spPr/>
    </dgm:pt>
    <dgm:pt modelId="{D7574B88-3513-4CA4-A50D-EB705FFEBAB3}" type="pres">
      <dgm:prSet presAssocID="{04011E82-F5CE-414A-A538-5E6026558D37}" presName="Image" presStyleLbl="node1" presStyleIdx="4" presStyleCnt="5"/>
      <dgm:spPr>
        <a:solidFill>
          <a:schemeClr val="accent5"/>
        </a:solidFill>
      </dgm:spPr>
    </dgm:pt>
    <dgm:pt modelId="{CC8833AB-EAF2-4E29-BE7E-42E95CC42B67}" type="pres">
      <dgm:prSet presAssocID="{04011E82-F5CE-414A-A538-5E6026558D37}" presName="childText" presStyleLbl="ln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24121116-A642-4BE0-9B18-15386E78638E}" type="presOf" srcId="{04011E82-F5CE-414A-A538-5E6026558D37}" destId="{CC8833AB-EAF2-4E29-BE7E-42E95CC42B67}" srcOrd="0" destOrd="0" presId="urn:microsoft.com/office/officeart/2008/layout/PictureAccentList"/>
    <dgm:cxn modelId="{6514A016-CB89-456D-AE86-DD2E3C90D6C1}" srcId="{8137F760-D934-4308-B940-68048D7A127D}" destId="{04011E82-F5CE-414A-A538-5E6026558D37}" srcOrd="4" destOrd="0" parTransId="{924D74DA-ABEA-4F95-A900-968091EB331A}" sibTransId="{256B80E1-4700-4448-A575-8E87045B03EE}"/>
    <dgm:cxn modelId="{A5280322-CD34-452C-8E57-3C8B9F48B795}" srcId="{4586701C-450F-43FA-A815-88C28DD15163}" destId="{8137F760-D934-4308-B940-68048D7A127D}" srcOrd="0" destOrd="0" parTransId="{F11F1D34-DE0E-421D-B366-5623391D71E1}" sibTransId="{176856F1-6187-4513-BBB6-AD7301772AAE}"/>
    <dgm:cxn modelId="{71684F3E-09A4-4154-B93A-19612974FFD3}" type="presOf" srcId="{DD0A9F03-EEFF-4EFD-904F-D60BBD2F7982}" destId="{022EA098-998E-4BD2-AAFC-A71382B218CC}" srcOrd="0" destOrd="0" presId="urn:microsoft.com/office/officeart/2008/layout/PictureAccentList"/>
    <dgm:cxn modelId="{89503172-7D36-4E97-981A-C2920860F26C}" type="presOf" srcId="{8137F760-D934-4308-B940-68048D7A127D}" destId="{2BD33EFD-B514-4A96-8B94-DC6199838322}" srcOrd="0" destOrd="0" presId="urn:microsoft.com/office/officeart/2008/layout/PictureAccentList"/>
    <dgm:cxn modelId="{FBFDFBA5-1753-4F3B-92A6-62EC80B078AA}" type="presOf" srcId="{D6CFA13C-6BB9-407A-96DB-EABBAD3161BA}" destId="{4D1D8A09-284C-4E1D-A71D-8845E08E0166}" srcOrd="0" destOrd="0" presId="urn:microsoft.com/office/officeart/2008/layout/PictureAccentList"/>
    <dgm:cxn modelId="{863735A6-0D4B-458F-BBB9-66540A075A01}" srcId="{8137F760-D934-4308-B940-68048D7A127D}" destId="{DD0A9F03-EEFF-4EFD-904F-D60BBD2F7982}" srcOrd="2" destOrd="0" parTransId="{B2B9E95E-31D7-4EA8-AE3E-9BC778B87307}" sibTransId="{F6B14002-150A-4769-8639-6D76F55560CC}"/>
    <dgm:cxn modelId="{E37E6ACB-6BC1-4E48-A4B0-E51821F7E7BB}" type="presOf" srcId="{16C6BA45-896C-45FA-B1FC-4FF84B767E93}" destId="{9950ABD6-CD80-4ED8-9274-786B900168FE}" srcOrd="0" destOrd="0" presId="urn:microsoft.com/office/officeart/2008/layout/PictureAccentList"/>
    <dgm:cxn modelId="{125637D2-801C-43EF-88F6-5E4AABAFB24B}" srcId="{8137F760-D934-4308-B940-68048D7A127D}" destId="{D6CFA13C-6BB9-407A-96DB-EABBAD3161BA}" srcOrd="3" destOrd="0" parTransId="{C03EB63A-3B93-4B73-B2A3-8D67C1331BC5}" sibTransId="{17D7F95D-D5E8-4E6E-BC3A-C2B2D95C3143}"/>
    <dgm:cxn modelId="{9DE1AAD5-7FE3-42BE-A3EA-4FC2C7B21BB8}" type="presOf" srcId="{4D036FBF-3EC9-4BA2-BAE9-0CB5EEA37973}" destId="{44363A8E-FFF3-4EE9-A93B-54B66CA14993}" srcOrd="0" destOrd="0" presId="urn:microsoft.com/office/officeart/2008/layout/PictureAccentList"/>
    <dgm:cxn modelId="{A8FFF7DB-3034-4151-B580-DE9E3EF7A442}" srcId="{8137F760-D934-4308-B940-68048D7A127D}" destId="{4D036FBF-3EC9-4BA2-BAE9-0CB5EEA37973}" srcOrd="0" destOrd="0" parTransId="{FA3E968F-53A6-4D3B-85C7-78A43C44C6AF}" sibTransId="{6C87D376-0D64-4357-8A6A-D682D7AAEF09}"/>
    <dgm:cxn modelId="{4E9BEFDC-9FD2-4CE8-8726-8A3151F08581}" srcId="{8137F760-D934-4308-B940-68048D7A127D}" destId="{16C6BA45-896C-45FA-B1FC-4FF84B767E93}" srcOrd="1" destOrd="0" parTransId="{84FCB3C6-1D5B-4EEE-BF39-ECFC376821C0}" sibTransId="{98992DA5-DD88-4E65-86F6-FA041A3B81F6}"/>
    <dgm:cxn modelId="{881907DF-ED49-4A40-A5E8-5DFCED019CF5}" type="presOf" srcId="{4586701C-450F-43FA-A815-88C28DD15163}" destId="{934B8029-6734-45B3-A653-03A48C399077}" srcOrd="0" destOrd="0" presId="urn:microsoft.com/office/officeart/2008/layout/PictureAccentList"/>
    <dgm:cxn modelId="{9D47EEA9-475A-4670-9770-6D0C998B14CB}" type="presParOf" srcId="{934B8029-6734-45B3-A653-03A48C399077}" destId="{F8EB2D05-AB7E-4B21-9FA1-BCD0C3420D60}" srcOrd="0" destOrd="0" presId="urn:microsoft.com/office/officeart/2008/layout/PictureAccentList"/>
    <dgm:cxn modelId="{9F3F8496-CEAF-4141-B62B-9E0FD3C43224}" type="presParOf" srcId="{F8EB2D05-AB7E-4B21-9FA1-BCD0C3420D60}" destId="{950FA0B5-C7FC-4F57-81EF-749FB0342CCF}" srcOrd="0" destOrd="0" presId="urn:microsoft.com/office/officeart/2008/layout/PictureAccentList"/>
    <dgm:cxn modelId="{1D2DB0E8-D3DA-402A-9E8E-A79E8D2D0B0E}" type="presParOf" srcId="{950FA0B5-C7FC-4F57-81EF-749FB0342CCF}" destId="{2BD33EFD-B514-4A96-8B94-DC6199838322}" srcOrd="0" destOrd="0" presId="urn:microsoft.com/office/officeart/2008/layout/PictureAccentList"/>
    <dgm:cxn modelId="{03E90996-8717-40A1-A788-2676C3C4D8E1}" type="presParOf" srcId="{F8EB2D05-AB7E-4B21-9FA1-BCD0C3420D60}" destId="{D4759B00-DBEE-420F-85E0-13E2930CABB2}" srcOrd="1" destOrd="0" presId="urn:microsoft.com/office/officeart/2008/layout/PictureAccentList"/>
    <dgm:cxn modelId="{46D74780-E300-44AA-B2DD-D3695331A069}" type="presParOf" srcId="{D4759B00-DBEE-420F-85E0-13E2930CABB2}" destId="{3BCE3EDE-6F44-4EF2-875C-548060EED616}" srcOrd="0" destOrd="0" presId="urn:microsoft.com/office/officeart/2008/layout/PictureAccentList"/>
    <dgm:cxn modelId="{CCD6C178-7096-470F-9655-0842C788F363}" type="presParOf" srcId="{3BCE3EDE-6F44-4EF2-875C-548060EED616}" destId="{73E016B6-7A5B-41FF-BB2D-3268526949D1}" srcOrd="0" destOrd="0" presId="urn:microsoft.com/office/officeart/2008/layout/PictureAccentList"/>
    <dgm:cxn modelId="{246B3D5A-F550-4C3E-9AB8-4223DE69977D}" type="presParOf" srcId="{3BCE3EDE-6F44-4EF2-875C-548060EED616}" destId="{44363A8E-FFF3-4EE9-A93B-54B66CA14993}" srcOrd="1" destOrd="0" presId="urn:microsoft.com/office/officeart/2008/layout/PictureAccentList"/>
    <dgm:cxn modelId="{73BEEBE5-882A-4CDF-9BEA-3F3A954015E5}" type="presParOf" srcId="{D4759B00-DBEE-420F-85E0-13E2930CABB2}" destId="{D3F5FD4A-FD59-48D0-9ADF-9061AF38E18B}" srcOrd="1" destOrd="0" presId="urn:microsoft.com/office/officeart/2008/layout/PictureAccentList"/>
    <dgm:cxn modelId="{B37CF131-EE33-4D7D-8F6C-75FFC1C99746}" type="presParOf" srcId="{D3F5FD4A-FD59-48D0-9ADF-9061AF38E18B}" destId="{A4F545F6-7A58-4129-9DBB-E706B8FDB596}" srcOrd="0" destOrd="0" presId="urn:microsoft.com/office/officeart/2008/layout/PictureAccentList"/>
    <dgm:cxn modelId="{7E2B7884-3FD7-4265-8AE5-75793C4AB69F}" type="presParOf" srcId="{D3F5FD4A-FD59-48D0-9ADF-9061AF38E18B}" destId="{9950ABD6-CD80-4ED8-9274-786B900168FE}" srcOrd="1" destOrd="0" presId="urn:microsoft.com/office/officeart/2008/layout/PictureAccentList"/>
    <dgm:cxn modelId="{17447B0D-F3F9-4760-A38F-EFA185962624}" type="presParOf" srcId="{D4759B00-DBEE-420F-85E0-13E2930CABB2}" destId="{112FAC67-4AAF-4E6E-B7E5-8EA9F89EC026}" srcOrd="2" destOrd="0" presId="urn:microsoft.com/office/officeart/2008/layout/PictureAccentList"/>
    <dgm:cxn modelId="{42578CD1-39FC-4055-9DDD-1865E5A6C448}" type="presParOf" srcId="{112FAC67-4AAF-4E6E-B7E5-8EA9F89EC026}" destId="{60C2B1AF-2F73-45E3-B301-3484FF9BAC83}" srcOrd="0" destOrd="0" presId="urn:microsoft.com/office/officeart/2008/layout/PictureAccentList"/>
    <dgm:cxn modelId="{630539A3-AB34-4E63-BA18-E1D894442635}" type="presParOf" srcId="{112FAC67-4AAF-4E6E-B7E5-8EA9F89EC026}" destId="{022EA098-998E-4BD2-AAFC-A71382B218CC}" srcOrd="1" destOrd="0" presId="urn:microsoft.com/office/officeart/2008/layout/PictureAccentList"/>
    <dgm:cxn modelId="{043FE2CB-58AE-46C7-A6FE-95EF9428B2E4}" type="presParOf" srcId="{D4759B00-DBEE-420F-85E0-13E2930CABB2}" destId="{E1713576-C2D5-46AA-BD67-480821ABA3C6}" srcOrd="3" destOrd="0" presId="urn:microsoft.com/office/officeart/2008/layout/PictureAccentList"/>
    <dgm:cxn modelId="{354A2B1E-431F-4286-8789-63B9E4DBE6C5}" type="presParOf" srcId="{E1713576-C2D5-46AA-BD67-480821ABA3C6}" destId="{9500E1C3-1F39-4696-B684-17CF409BF19D}" srcOrd="0" destOrd="0" presId="urn:microsoft.com/office/officeart/2008/layout/PictureAccentList"/>
    <dgm:cxn modelId="{23310F19-6D1F-40DE-8753-884AAFB247F1}" type="presParOf" srcId="{E1713576-C2D5-46AA-BD67-480821ABA3C6}" destId="{4D1D8A09-284C-4E1D-A71D-8845E08E0166}" srcOrd="1" destOrd="0" presId="urn:microsoft.com/office/officeart/2008/layout/PictureAccentList"/>
    <dgm:cxn modelId="{AE9C1851-CB9B-483F-A4A4-353B49F8D1CA}" type="presParOf" srcId="{D4759B00-DBEE-420F-85E0-13E2930CABB2}" destId="{5CCEAA81-7088-4D2D-A975-B12BA0742A83}" srcOrd="4" destOrd="0" presId="urn:microsoft.com/office/officeart/2008/layout/PictureAccentList"/>
    <dgm:cxn modelId="{DD6DADB1-74BF-40B3-98D4-7825F80060A5}" type="presParOf" srcId="{5CCEAA81-7088-4D2D-A975-B12BA0742A83}" destId="{D7574B88-3513-4CA4-A50D-EB705FFEBAB3}" srcOrd="0" destOrd="0" presId="urn:microsoft.com/office/officeart/2008/layout/PictureAccentList"/>
    <dgm:cxn modelId="{12A26B13-B067-4A40-ADB9-A24D69A7CD74}" type="presParOf" srcId="{5CCEAA81-7088-4D2D-A975-B12BA0742A83}" destId="{CC8833AB-EAF2-4E29-BE7E-42E95CC42B67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D33EFD-B514-4A96-8B94-DC6199838322}">
      <dsp:nvSpPr>
        <dsp:cNvPr id="0" name=""/>
        <dsp:cNvSpPr/>
      </dsp:nvSpPr>
      <dsp:spPr>
        <a:xfrm>
          <a:off x="2176127" y="67"/>
          <a:ext cx="6544344" cy="8250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43180" rIns="6477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>
              <a:latin typeface="+mn-lt"/>
              <a:ea typeface="+mn-ea"/>
              <a:cs typeface="+mn-ea"/>
              <a:sym typeface="+mn-lt"/>
            </a:rPr>
            <a:t>第</a:t>
          </a:r>
          <a:r>
            <a:rPr lang="en-US" altLang="zh-CN" sz="3400" kern="1200" dirty="0">
              <a:latin typeface="+mn-lt"/>
              <a:ea typeface="+mn-ea"/>
              <a:cs typeface="+mn-ea"/>
              <a:sym typeface="+mn-lt"/>
            </a:rPr>
            <a:t>11</a:t>
          </a:r>
          <a:r>
            <a:rPr lang="zh-CN" altLang="en-US" sz="3400" kern="1200" dirty="0">
              <a:latin typeface="+mn-lt"/>
              <a:ea typeface="+mn-ea"/>
              <a:cs typeface="+mn-ea"/>
              <a:sym typeface="+mn-lt"/>
            </a:rPr>
            <a:t>章   </a:t>
          </a:r>
          <a:r>
            <a:rPr lang="zh-CN" sz="3400" kern="1200" dirty="0"/>
            <a:t>面向对象程序设计</a:t>
          </a:r>
          <a:endParaRPr lang="zh-CN" altLang="en-US" sz="3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200291" y="24231"/>
        <a:ext cx="6496016" cy="776706"/>
      </dsp:txXfrm>
    </dsp:sp>
    <dsp:sp modelId="{73E016B6-7A5B-41FF-BB2D-3268526949D1}">
      <dsp:nvSpPr>
        <dsp:cNvPr id="0" name=""/>
        <dsp:cNvSpPr/>
      </dsp:nvSpPr>
      <dsp:spPr>
        <a:xfrm>
          <a:off x="2176127" y="973608"/>
          <a:ext cx="825034" cy="825034"/>
        </a:xfrm>
        <a:prstGeom prst="roundRect">
          <a:avLst>
            <a:gd name="adj" fmla="val 1667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363A8E-FFF3-4EE9-A93B-54B66CA14993}">
      <dsp:nvSpPr>
        <dsp:cNvPr id="0" name=""/>
        <dsp:cNvSpPr/>
      </dsp:nvSpPr>
      <dsp:spPr>
        <a:xfrm>
          <a:off x="3050664" y="973608"/>
          <a:ext cx="5669807" cy="825034"/>
        </a:xfrm>
        <a:prstGeom prst="roundRect">
          <a:avLst>
            <a:gd name="adj" fmla="val 1667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cs typeface="+mn-ea"/>
              <a:sym typeface="+mn-lt"/>
            </a:rPr>
            <a:t>11.1 </a:t>
          </a:r>
          <a:r>
            <a:rPr lang="zh-CN" sz="2400" kern="1200" dirty="0"/>
            <a:t>面向对象程序设计概述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090946" y="1013890"/>
        <a:ext cx="5589243" cy="744470"/>
      </dsp:txXfrm>
    </dsp:sp>
    <dsp:sp modelId="{A4F545F6-7A58-4129-9DBB-E706B8FDB596}">
      <dsp:nvSpPr>
        <dsp:cNvPr id="0" name=""/>
        <dsp:cNvSpPr/>
      </dsp:nvSpPr>
      <dsp:spPr>
        <a:xfrm>
          <a:off x="2176127" y="1897647"/>
          <a:ext cx="825034" cy="825034"/>
        </a:xfrm>
        <a:prstGeom prst="roundRect">
          <a:avLst>
            <a:gd name="adj" fmla="val 166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50ABD6-CD80-4ED8-9274-786B900168FE}">
      <dsp:nvSpPr>
        <dsp:cNvPr id="0" name=""/>
        <dsp:cNvSpPr/>
      </dsp:nvSpPr>
      <dsp:spPr>
        <a:xfrm>
          <a:off x="3050664" y="1897647"/>
          <a:ext cx="5669807" cy="825034"/>
        </a:xfrm>
        <a:prstGeom prst="roundRect">
          <a:avLst>
            <a:gd name="adj" fmla="val 166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>
              <a:cs typeface="+mn-ea"/>
              <a:sym typeface="+mn-lt"/>
            </a:rPr>
            <a:t>11.2 </a:t>
          </a:r>
          <a:r>
            <a:rPr lang="zh-CN" sz="2400" kern="1200"/>
            <a:t>类与对象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090946" y="1937929"/>
        <a:ext cx="5589243" cy="744470"/>
      </dsp:txXfrm>
    </dsp:sp>
    <dsp:sp modelId="{60C2B1AF-2F73-45E3-B301-3484FF9BAC83}">
      <dsp:nvSpPr>
        <dsp:cNvPr id="0" name=""/>
        <dsp:cNvSpPr/>
      </dsp:nvSpPr>
      <dsp:spPr>
        <a:xfrm>
          <a:off x="2176127" y="2821686"/>
          <a:ext cx="825034" cy="825034"/>
        </a:xfrm>
        <a:prstGeom prst="roundRect">
          <a:avLst>
            <a:gd name="adj" fmla="val 1667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2EA098-998E-4BD2-AAFC-A71382B218CC}">
      <dsp:nvSpPr>
        <dsp:cNvPr id="0" name=""/>
        <dsp:cNvSpPr/>
      </dsp:nvSpPr>
      <dsp:spPr>
        <a:xfrm>
          <a:off x="3050664" y="2821686"/>
          <a:ext cx="5669807" cy="825034"/>
        </a:xfrm>
        <a:prstGeom prst="roundRect">
          <a:avLst>
            <a:gd name="adj" fmla="val 1667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cs typeface="+mn-ea"/>
              <a:sym typeface="+mn-lt"/>
            </a:rPr>
            <a:t>11.3 </a:t>
          </a:r>
          <a:r>
            <a:rPr lang="zh-CN" sz="2400" kern="1200" dirty="0"/>
            <a:t>属性与方法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090946" y="2861968"/>
        <a:ext cx="5589243" cy="744470"/>
      </dsp:txXfrm>
    </dsp:sp>
    <dsp:sp modelId="{9500E1C3-1F39-4696-B684-17CF409BF19D}">
      <dsp:nvSpPr>
        <dsp:cNvPr id="0" name=""/>
        <dsp:cNvSpPr/>
      </dsp:nvSpPr>
      <dsp:spPr>
        <a:xfrm>
          <a:off x="2176127" y="3745725"/>
          <a:ext cx="825034" cy="825034"/>
        </a:xfrm>
        <a:prstGeom prst="roundRect">
          <a:avLst>
            <a:gd name="adj" fmla="val 16670"/>
          </a:avLst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1D8A09-284C-4E1D-A71D-8845E08E0166}">
      <dsp:nvSpPr>
        <dsp:cNvPr id="0" name=""/>
        <dsp:cNvSpPr/>
      </dsp:nvSpPr>
      <dsp:spPr>
        <a:xfrm>
          <a:off x="3050664" y="3745725"/>
          <a:ext cx="5669807" cy="825034"/>
        </a:xfrm>
        <a:prstGeom prst="roundRect">
          <a:avLst>
            <a:gd name="adj" fmla="val 16670"/>
          </a:avLst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+mn-lt"/>
              <a:ea typeface="+mn-ea"/>
              <a:cs typeface="+mn-ea"/>
              <a:sym typeface="+mn-lt"/>
            </a:rPr>
            <a:t>11.4 </a:t>
          </a:r>
          <a:r>
            <a:rPr lang="zh-CN" sz="2400" kern="1200" dirty="0"/>
            <a:t>继承和多态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090946" y="3786007"/>
        <a:ext cx="5589243" cy="744470"/>
      </dsp:txXfrm>
    </dsp:sp>
    <dsp:sp modelId="{D7574B88-3513-4CA4-A50D-EB705FFEBAB3}">
      <dsp:nvSpPr>
        <dsp:cNvPr id="0" name=""/>
        <dsp:cNvSpPr/>
      </dsp:nvSpPr>
      <dsp:spPr>
        <a:xfrm>
          <a:off x="2176127" y="4669764"/>
          <a:ext cx="825034" cy="825034"/>
        </a:xfrm>
        <a:prstGeom prst="roundRect">
          <a:avLst>
            <a:gd name="adj" fmla="val 1667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8833AB-EAF2-4E29-BE7E-42E95CC42B67}">
      <dsp:nvSpPr>
        <dsp:cNvPr id="0" name=""/>
        <dsp:cNvSpPr/>
      </dsp:nvSpPr>
      <dsp:spPr>
        <a:xfrm>
          <a:off x="3050664" y="4669764"/>
          <a:ext cx="5669807" cy="825034"/>
        </a:xfrm>
        <a:prstGeom prst="roundRect">
          <a:avLst>
            <a:gd name="adj" fmla="val 1667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+mn-lt"/>
              <a:ea typeface="+mn-ea"/>
              <a:cs typeface="+mn-ea"/>
              <a:sym typeface="+mn-lt"/>
            </a:rPr>
            <a:t>11.5 </a:t>
          </a:r>
          <a:r>
            <a:rPr lang="zh-CN" sz="2400" kern="1200" dirty="0"/>
            <a:t>面向对象程序设计举例</a:t>
          </a:r>
          <a:endParaRPr lang="zh-CN" altLang="en-US" sz="24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3090946" y="4710046"/>
        <a:ext cx="5589243" cy="7444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872A3B80-68DA-45A8-95E5-7AAADA9378C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6942A759-7A77-4F2D-BF8D-10581FB389E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6" name="Rectangle 4">
            <a:extLst>
              <a:ext uri="{FF2B5EF4-FFF2-40B4-BE49-F238E27FC236}">
                <a16:creationId xmlns:a16="http://schemas.microsoft.com/office/drawing/2014/main" id="{C9F32047-4F0C-491F-86D2-24B8EEAB8EC6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7" name="Rectangle 5">
            <a:extLst>
              <a:ext uri="{FF2B5EF4-FFF2-40B4-BE49-F238E27FC236}">
                <a16:creationId xmlns:a16="http://schemas.microsoft.com/office/drawing/2014/main" id="{2A1684D4-B55F-4783-8A67-B9B664FA8BB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 b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C9B61D2-342A-468A-8E48-BB56FAB1D91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4221F227-109A-4229-8433-4B79EA82FCF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61240BD6-3B71-430A-BD63-6A1052849B0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05104A35-3E7B-48FA-9F76-9E647B0B8BD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3" name="Rectangle 5">
            <a:extLst>
              <a:ext uri="{FF2B5EF4-FFF2-40B4-BE49-F238E27FC236}">
                <a16:creationId xmlns:a16="http://schemas.microsoft.com/office/drawing/2014/main" id="{529C89A4-E605-45C6-A881-590D8D4EF01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8614" name="Rectangle 6">
            <a:extLst>
              <a:ext uri="{FF2B5EF4-FFF2-40B4-BE49-F238E27FC236}">
                <a16:creationId xmlns:a16="http://schemas.microsoft.com/office/drawing/2014/main" id="{10BF986C-C684-483A-A7A1-7148DD78187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8615" name="Rectangle 7">
            <a:extLst>
              <a:ext uri="{FF2B5EF4-FFF2-40B4-BE49-F238E27FC236}">
                <a16:creationId xmlns:a16="http://schemas.microsoft.com/office/drawing/2014/main" id="{81A7922B-F4EA-4ED6-81AB-9DA362DB59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 b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256EB6FA-537F-4785-927B-1AC8015604E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>
            <a:extLst>
              <a:ext uri="{FF2B5EF4-FFF2-40B4-BE49-F238E27FC236}">
                <a16:creationId xmlns:a16="http://schemas.microsoft.com/office/drawing/2014/main" id="{98E0A518-5D54-4A5F-ADC9-F9C29B64BE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>
            <a:extLst>
              <a:ext uri="{FF2B5EF4-FFF2-40B4-BE49-F238E27FC236}">
                <a16:creationId xmlns:a16="http://schemas.microsoft.com/office/drawing/2014/main" id="{28A53C39-7799-48A3-9895-914D91EB5F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172" name="灯片编号占位符 3">
            <a:extLst>
              <a:ext uri="{FF2B5EF4-FFF2-40B4-BE49-F238E27FC236}">
                <a16:creationId xmlns:a16="http://schemas.microsoft.com/office/drawing/2014/main" id="{5DCD6CB7-B201-451E-91A4-D46808C254B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BC430CF5-A485-4E35-A802-B786BCEFA7BD}" type="slidenum">
              <a:rPr kumimoji="0" lang="en-US" altLang="zh-CN" sz="1200" b="0" smtClean="0">
                <a:ea typeface="宋体" panose="02010600030101010101" pitchFamily="2" charset="-122"/>
              </a:rPr>
              <a:pPr/>
              <a:t>1</a:t>
            </a:fld>
            <a:endParaRPr kumimoji="0" lang="en-US" altLang="zh-CN" sz="1200" b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>
            <a:extLst>
              <a:ext uri="{FF2B5EF4-FFF2-40B4-BE49-F238E27FC236}">
                <a16:creationId xmlns:a16="http://schemas.microsoft.com/office/drawing/2014/main" id="{1152C321-C5FB-4A6A-9047-502564A915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7" name="备注占位符 2">
            <a:extLst>
              <a:ext uri="{FF2B5EF4-FFF2-40B4-BE49-F238E27FC236}">
                <a16:creationId xmlns:a16="http://schemas.microsoft.com/office/drawing/2014/main" id="{90D4C8FD-9285-403D-AF19-E23A65CAA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1268" name="灯片编号占位符 3">
            <a:extLst>
              <a:ext uri="{FF2B5EF4-FFF2-40B4-BE49-F238E27FC236}">
                <a16:creationId xmlns:a16="http://schemas.microsoft.com/office/drawing/2014/main" id="{5B71BEAB-A2CD-4BB6-96B1-1727DEAEA9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2AB3C5A6-4368-45C0-A0BF-99C97B64CFB7}" type="slidenum">
              <a:rPr kumimoji="0" lang="en-US" altLang="zh-CN" sz="1200" b="0" smtClean="0">
                <a:ea typeface="宋体" panose="02010600030101010101" pitchFamily="2" charset="-122"/>
              </a:rPr>
              <a:pPr/>
              <a:t>2</a:t>
            </a:fld>
            <a:endParaRPr kumimoji="0" lang="en-US" altLang="zh-CN" sz="1200" b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67261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602297"/>
      </p:ext>
    </p:extLst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705908"/>
      </p:ext>
    </p:extLst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5A9FC-6500-4274-AFCC-D15903F2F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0CC9DAE-6DC6-4C9C-AB80-D2CB841FF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C27D31-EFBD-4CE2-A461-85C94F25B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7F0190-1D40-4B32-A254-845B92103292}" type="datetimeFigureOut">
              <a:rPr lang="zh-CN" altLang="en-US"/>
              <a:pPr>
                <a:defRPr/>
              </a:pPr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EBE443-89CE-424E-80F7-DBE8CE984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7C75F0-913F-4B71-B4D8-66EF622D4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543F1A-7163-4537-990D-914D9F99BC0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055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7">
            <a:extLst>
              <a:ext uri="{FF2B5EF4-FFF2-40B4-BE49-F238E27FC236}">
                <a16:creationId xmlns:a16="http://schemas.microsoft.com/office/drawing/2014/main" id="{71F09561-8404-4E84-9AD2-777A7B6CE9C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12800" y="838200"/>
            <a:ext cx="6705600" cy="20574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defRPr/>
            </a:pPr>
            <a:endParaRPr lang="zh-CN" altLang="zh-CN" b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27" name="Line 12">
            <a:extLst>
              <a:ext uri="{FF2B5EF4-FFF2-40B4-BE49-F238E27FC236}">
                <a16:creationId xmlns:a16="http://schemas.microsoft.com/office/drawing/2014/main" id="{C28983BB-9099-49AA-9365-B897EC73763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3276600"/>
            <a:ext cx="11074400" cy="0"/>
          </a:xfrm>
          <a:prstGeom prst="line">
            <a:avLst/>
          </a:prstGeom>
          <a:noFill/>
          <a:ln w="508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028" name="图片 2">
            <a:extLst>
              <a:ext uri="{FF2B5EF4-FFF2-40B4-BE49-F238E27FC236}">
                <a16:creationId xmlns:a16="http://schemas.microsoft.com/office/drawing/2014/main" id="{E39638BA-EE29-46AE-BB6F-A085E76099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Text Box 22">
            <a:extLst>
              <a:ext uri="{FF2B5EF4-FFF2-40B4-BE49-F238E27FC236}">
                <a16:creationId xmlns:a16="http://schemas.microsoft.com/office/drawing/2014/main" id="{FA7A035F-2711-46CF-88FF-DB3FF67012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146800" y="6626225"/>
            <a:ext cx="59055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defRPr/>
            </a:pPr>
            <a:fld id="{B3DE2B8B-CBEB-45D6-B4A5-0196A2D0679C}" type="slidenum">
              <a:rPr lang="en-US" altLang="zh-CN" sz="1200" smtClean="0">
                <a:solidFill>
                  <a:schemeClr val="bg1"/>
                </a:solidFill>
                <a:latin typeface="Times New Roman" panose="02020603050405020304" pitchFamily="18" charset="0"/>
              </a:rPr>
              <a:pPr>
                <a:spcBef>
                  <a:spcPct val="50000"/>
                </a:spcBef>
                <a:defRPr/>
              </a:pPr>
              <a:t>‹#›</a:t>
            </a:fld>
            <a:endParaRPr lang="en-US" altLang="zh-CN" sz="120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0" name="图片 9" descr="羽毛1">
            <a:extLst>
              <a:ext uri="{FF2B5EF4-FFF2-40B4-BE49-F238E27FC236}">
                <a16:creationId xmlns:a16="http://schemas.microsoft.com/office/drawing/2014/main" id="{51DCF6E3-8C1F-4392-ABB4-5A1E400DEBD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06"/>
          <a:stretch>
            <a:fillRect/>
          </a:stretch>
        </p:blipFill>
        <p:spPr bwMode="auto">
          <a:xfrm>
            <a:off x="-11113" y="5408613"/>
            <a:ext cx="12214226" cy="145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52" name="直接连接符 10">
            <a:extLst>
              <a:ext uri="{FF2B5EF4-FFF2-40B4-BE49-F238E27FC236}">
                <a16:creationId xmlns:a16="http://schemas.microsoft.com/office/drawing/2014/main" id="{018676A3-1D4A-4BAF-ACB3-66ABC6EA702E}"/>
              </a:ext>
            </a:extLst>
          </p:cNvPr>
          <p:cNvCxnSpPr>
            <a:cxnSpLocks noChangeShapeType="1"/>
          </p:cNvCxnSpPr>
          <p:nvPr userDrawn="1"/>
        </p:nvCxnSpPr>
        <p:spPr bwMode="auto">
          <a:xfrm>
            <a:off x="-11113" y="838200"/>
            <a:ext cx="12192001" cy="0"/>
          </a:xfrm>
          <a:prstGeom prst="line">
            <a:avLst/>
          </a:prstGeom>
          <a:noFill/>
          <a:ln w="9525" algn="ctr">
            <a:solidFill>
              <a:srgbClr val="0000FF"/>
            </a:solidFill>
            <a:round/>
            <a:headEnd/>
            <a:tailEnd/>
          </a:ln>
          <a:effectLst>
            <a:prstShdw prst="shdw17" dist="17961" dir="2700000">
              <a:srgbClr val="000099"/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</p:sldLayoutIdLst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imes New Roman" panose="02020603050405020304" pitchFamily="18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600" b="1">
          <a:solidFill>
            <a:srgbClr val="0000FF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楷体_GB2312" pitchFamily="49" charset="-122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120000"/>
        </a:lnSpc>
        <a:spcBef>
          <a:spcPct val="3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8D0643BD-5F76-48E6-A0C9-6813D0E58A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文本占位符 2">
            <a:extLst>
              <a:ext uri="{FF2B5EF4-FFF2-40B4-BE49-F238E27FC236}">
                <a16:creationId xmlns:a16="http://schemas.microsoft.com/office/drawing/2014/main" id="{EDCCA9EE-FBC4-433E-9841-DAD898F806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40D55B-A85F-4D93-9691-28B082018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0D02D84-013E-4444-BA3A-294B1021DAD0}" type="datetimeFigureOut">
              <a:rPr lang="zh-CN" altLang="en-US"/>
              <a:pPr>
                <a:defRPr/>
              </a:pPr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E0569B-5719-4596-A881-9C8C20C4D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AC1240-0F63-430E-B718-E39A94E4F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134AFE1-963C-4EB9-8E2D-384CAB5A629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notesSlide" Target="../notesSlides/notesSlide2.xml"/><Relationship Id="rId7" Type="http://schemas.openxmlformats.org/officeDocument/2006/relationships/diagramQuickStyle" Target="../diagrams/quickStyle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941A8B90-D877-42E8-AF22-B241A670D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1600200"/>
            <a:ext cx="75438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lnSpc>
                <a:spcPct val="20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Python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语言程序设计（第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版）</a:t>
            </a:r>
            <a:endParaRPr lang="en-US" altLang="zh-CN" sz="4000" dirty="0">
              <a:solidFill>
                <a:schemeClr val="accent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 algn="ctr" eaLnBrk="1" hangingPunct="1">
              <a:lnSpc>
                <a:spcPct val="200000"/>
              </a:lnSpc>
              <a:buFont typeface="Arial" panose="020B0604020202020204" pitchFamily="34" charset="0"/>
              <a:buNone/>
              <a:defRPr/>
            </a:pP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清华大学出版社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 txBox="1">
            <a:spLocks noChangeArrowheads="1"/>
          </p:cNvSpPr>
          <p:nvPr/>
        </p:nvSpPr>
        <p:spPr bwMode="auto">
          <a:xfrm>
            <a:off x="188384" y="719138"/>
            <a:ext cx="2478616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C00000"/>
                </a:solidFill>
                <a:latin typeface="+mj-lt"/>
                <a:ea typeface="楷体_GB2312" pitchFamily="49" charset="-122"/>
              </a:rPr>
              <a:t>3. </a:t>
            </a:r>
            <a:r>
              <a:rPr lang="zh-CN" altLang="en-US" sz="2800" b="1" dirty="0">
                <a:solidFill>
                  <a:srgbClr val="C00000"/>
                </a:solidFill>
                <a:latin typeface="+mj-lt"/>
                <a:ea typeface="楷体_GB2312" pitchFamily="49" charset="-122"/>
              </a:rPr>
              <a:t>对象方法</a:t>
            </a:r>
            <a:endParaRPr lang="en-US" altLang="zh-CN" sz="2800" b="1" dirty="0">
              <a:solidFill>
                <a:srgbClr val="C00000"/>
              </a:solidFill>
              <a:latin typeface="+mj-lt"/>
              <a:ea typeface="楷体_GB2312" pitchFamily="49" charset="-122"/>
            </a:endParaRPr>
          </a:p>
        </p:txBody>
      </p:sp>
      <p:sp>
        <p:nvSpPr>
          <p:cNvPr id="5" name="Rectangle 2">
            <a:extLst/>
          </p:cNvPr>
          <p:cNvSpPr txBox="1">
            <a:spLocks noChangeArrowheads="1"/>
          </p:cNvSpPr>
          <p:nvPr/>
        </p:nvSpPr>
        <p:spPr>
          <a:xfrm>
            <a:off x="254000" y="228600"/>
            <a:ext cx="3479800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11.3 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属性与方法</a:t>
            </a:r>
            <a:endParaRPr kumimoji="1" lang="en-US" altLang="zh-CN" sz="3200" kern="0" dirty="0">
              <a:solidFill>
                <a:srgbClr val="006699"/>
              </a:solidFill>
              <a:latin typeface="+mj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3014709-85A5-4394-8124-D2FAC1D54739}"/>
              </a:ext>
            </a:extLst>
          </p:cNvPr>
          <p:cNvSpPr/>
          <p:nvPr/>
        </p:nvSpPr>
        <p:spPr>
          <a:xfrm>
            <a:off x="609600" y="1143000"/>
            <a:ext cx="8432800" cy="579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Tahoma" pitchFamily="34" charset="0"/>
              </a:rPr>
              <a:t>类中定义的方法：私有方法、公有方法和静态方法。</a:t>
            </a:r>
            <a:endParaRPr lang="en-US" altLang="zh-CN" dirty="0">
              <a:latin typeface="Tahoma" pitchFamily="34" charset="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6629B2ED-D991-4141-A9CA-F5E7BDB68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519528"/>
              </p:ext>
            </p:extLst>
          </p:nvPr>
        </p:nvGraphicFramePr>
        <p:xfrm>
          <a:off x="533400" y="2133600"/>
          <a:ext cx="10820400" cy="47747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02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2733977331"/>
                    </a:ext>
                  </a:extLst>
                </a:gridCol>
              </a:tblGrid>
              <a:tr h="381000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18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1182634">
                <a:tc>
                  <a:txBody>
                    <a:bodyPr/>
                    <a:lstStyle/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class Animal: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specie = ‘cat’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__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init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__(self)          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self.__name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‘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mao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  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定义和设置私有成员</a:t>
                      </a:r>
                    </a:p>
                    <a:p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self.__color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‘black’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__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outPutName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(self):       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定义私有函数</a:t>
                      </a:r>
                    </a:p>
                    <a:p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self.__name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)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__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outPutColor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(self):         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定义私有函数</a:t>
                      </a:r>
                    </a:p>
                    <a:p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self.__color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outPut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(self):          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定义共有函数</a:t>
                      </a:r>
                    </a:p>
                    <a:p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outPutName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	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调用私有方法</a:t>
                      </a:r>
                    </a:p>
                    <a:p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outPutColor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@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staticmethod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定义静态方法</a:t>
                      </a:r>
                      <a:endParaRPr lang="en-US" altLang="zh-CN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def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getSpecie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return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Animal.specie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调用类属性</a:t>
                      </a:r>
                    </a:p>
                    <a:p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@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staticmethod</a:t>
                      </a:r>
                      <a:endParaRPr lang="en-US" altLang="zh-CN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setSpecie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(s):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Animal.specie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s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主程序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 = Animal()</a:t>
                      </a:r>
                    </a:p>
                    <a:p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cat.outPut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     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调用共有方法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Animal.getSpecie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()) 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调用静态方法</a:t>
                      </a:r>
                    </a:p>
                    <a:p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Animal.setSpecie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 ‘dog‘)  #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调用静态方法</a:t>
                      </a:r>
                    </a:p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 </a:t>
                      </a:r>
                      <a:r>
                        <a:rPr lang="en-US" altLang="zh-CN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Animal.getSpecie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354973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18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6446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 err="1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mao</a:t>
                      </a:r>
                      <a:endParaRPr lang="en-US" altLang="zh-CN" sz="1800" b="1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black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cat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dog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8190D412-FFE1-4666-B3FF-EB68740D597E}"/>
              </a:ext>
            </a:extLst>
          </p:cNvPr>
          <p:cNvSpPr/>
          <p:nvPr/>
        </p:nvSpPr>
        <p:spPr>
          <a:xfrm>
            <a:off x="188384" y="1676400"/>
            <a:ext cx="8432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zh-CN" kern="100" dirty="0">
                <a:latin typeface="+mn-ea"/>
                <a:ea typeface="+mn-ea"/>
              </a:rPr>
              <a:t>【例</a:t>
            </a:r>
            <a:r>
              <a:rPr lang="en-US" altLang="zh-CN" kern="100" dirty="0">
                <a:latin typeface="+mn-ea"/>
                <a:ea typeface="+mn-ea"/>
              </a:rPr>
              <a:t>11.9</a:t>
            </a:r>
            <a:r>
              <a:rPr lang="zh-CN" altLang="zh-CN" kern="100" dirty="0">
                <a:latin typeface="+mn-ea"/>
                <a:ea typeface="+mn-ea"/>
              </a:rPr>
              <a:t>】共有方法、私有方法和静态方法的定义和调用。</a:t>
            </a:r>
          </a:p>
        </p:txBody>
      </p:sp>
    </p:spTree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188384" y="228600"/>
            <a:ext cx="4078816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11.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 </a:t>
            </a: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4  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继承和多态</a:t>
            </a:r>
            <a:endParaRPr kumimoji="1" lang="en-US" altLang="zh-CN" sz="3200" kern="0" dirty="0">
              <a:solidFill>
                <a:srgbClr val="006699"/>
              </a:solidFill>
              <a:latin typeface="+mj-ea"/>
            </a:endParaRPr>
          </a:p>
        </p:txBody>
      </p:sp>
      <p:sp>
        <p:nvSpPr>
          <p:cNvPr id="7" name="Rectangle 2">
            <a:extLst/>
          </p:cNvPr>
          <p:cNvSpPr txBox="1">
            <a:spLocks noChangeArrowheads="1"/>
          </p:cNvSpPr>
          <p:nvPr/>
        </p:nvSpPr>
        <p:spPr>
          <a:xfrm>
            <a:off x="254000" y="838200"/>
            <a:ext cx="1803400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marL="514350" indent="-514350">
              <a:lnSpc>
                <a:spcPct val="150000"/>
              </a:lnSpc>
              <a:buFontTx/>
              <a:buAutoNum type="arabicPeriod"/>
              <a:defRPr/>
            </a:pPr>
            <a:r>
              <a:rPr lang="zh-CN" altLang="en-US" sz="2800" dirty="0">
                <a:solidFill>
                  <a:srgbClr val="C00000"/>
                </a:solidFill>
                <a:effectLst/>
              </a:rPr>
              <a:t>继承</a:t>
            </a:r>
            <a:endParaRPr lang="en-US" altLang="zh-CN" sz="2800" dirty="0">
              <a:solidFill>
                <a:srgbClr val="C00000"/>
              </a:solidFill>
              <a:effectLst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800" dirty="0">
                <a:solidFill>
                  <a:srgbClr val="C00000"/>
                </a:solidFill>
                <a:effectLst/>
              </a:rPr>
              <a:t>    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800" dirty="0">
                <a:solidFill>
                  <a:srgbClr val="C00000"/>
                </a:solidFill>
                <a:effectLst/>
              </a:rPr>
              <a:t>          </a:t>
            </a:r>
            <a:endParaRPr lang="zh-CN" altLang="en-US" sz="2800" dirty="0">
              <a:solidFill>
                <a:srgbClr val="C00000"/>
              </a:solidFill>
              <a:effectLst/>
            </a:endParaRPr>
          </a:p>
        </p:txBody>
      </p:sp>
      <p:sp>
        <p:nvSpPr>
          <p:cNvPr id="13316" name="文本框 1"/>
          <p:cNvSpPr txBox="1">
            <a:spLocks noChangeArrowheads="1"/>
          </p:cNvSpPr>
          <p:nvPr/>
        </p:nvSpPr>
        <p:spPr bwMode="auto">
          <a:xfrm>
            <a:off x="330200" y="3657600"/>
            <a:ext cx="2413000" cy="5810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2800" b="1" dirty="0">
                <a:solidFill>
                  <a:srgbClr val="C00000"/>
                </a:solidFill>
              </a:rPr>
              <a:t>2. </a:t>
            </a:r>
            <a:r>
              <a:rPr lang="zh-CN" altLang="en-US" sz="2800" b="1" dirty="0">
                <a:solidFill>
                  <a:srgbClr val="C00000"/>
                </a:solidFill>
              </a:rPr>
              <a:t>多重继承</a:t>
            </a:r>
            <a:endParaRPr lang="en-US" altLang="zh-CN" sz="2800" b="1" dirty="0">
              <a:solidFill>
                <a:srgbClr val="C00000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6E23387-B201-453C-BCAE-AA51AB5857DC}"/>
              </a:ext>
            </a:extLst>
          </p:cNvPr>
          <p:cNvSpPr/>
          <p:nvPr/>
        </p:nvSpPr>
        <p:spPr>
          <a:xfrm>
            <a:off x="1524000" y="1524000"/>
            <a:ext cx="6096000" cy="224240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dirty="0"/>
              <a:t>class &lt;</a:t>
            </a:r>
            <a:r>
              <a:rPr lang="zh-CN" altLang="en-US" dirty="0"/>
              <a:t>父类名</a:t>
            </a:r>
            <a:r>
              <a:rPr lang="en-US" altLang="zh-CN" dirty="0"/>
              <a:t>&gt;(object):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dirty="0"/>
              <a:t>	  &lt;</a:t>
            </a:r>
            <a:r>
              <a:rPr lang="zh-CN" altLang="en-US" dirty="0"/>
              <a:t>父类内部实现</a:t>
            </a:r>
            <a:r>
              <a:rPr lang="en-US" altLang="zh-CN" dirty="0"/>
              <a:t>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dirty="0"/>
              <a:t>    class &lt;</a:t>
            </a:r>
            <a:r>
              <a:rPr lang="zh-CN" altLang="en-US" dirty="0"/>
              <a:t>子类名</a:t>
            </a:r>
            <a:r>
              <a:rPr lang="en-US" altLang="zh-CN" dirty="0"/>
              <a:t>&gt;(&lt;</a:t>
            </a:r>
            <a:r>
              <a:rPr lang="zh-CN" altLang="en-US" dirty="0"/>
              <a:t>父类名</a:t>
            </a:r>
            <a:r>
              <a:rPr lang="en-US" altLang="zh-CN" dirty="0"/>
              <a:t>&gt;):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dirty="0"/>
              <a:t>	&lt;</a:t>
            </a:r>
            <a:r>
              <a:rPr lang="zh-CN" altLang="en-US" dirty="0"/>
              <a:t>子类内部实现</a:t>
            </a:r>
            <a:r>
              <a:rPr lang="en-US" altLang="zh-CN" dirty="0"/>
              <a:t>&gt;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2D1C589-72AF-4654-B467-8385A21B005E}"/>
              </a:ext>
            </a:extLst>
          </p:cNvPr>
          <p:cNvSpPr/>
          <p:nvPr/>
        </p:nvSpPr>
        <p:spPr>
          <a:xfrm>
            <a:off x="762000" y="4387732"/>
            <a:ext cx="9746762" cy="1688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        Python</a:t>
            </a:r>
            <a:r>
              <a:rPr lang="zh-CN" altLang="en-US" dirty="0"/>
              <a:t>支持多重继承，若父类中有相同的方法名，子类在调用过程中并没有指定父类，则子类从左向右按照一定的访问序列逐一访问父类函数，保证每个父类函数仅被调用一次。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33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 txBox="1">
            <a:spLocks noChangeArrowheads="1"/>
          </p:cNvSpPr>
          <p:nvPr/>
        </p:nvSpPr>
        <p:spPr bwMode="auto">
          <a:xfrm>
            <a:off x="533400" y="762000"/>
            <a:ext cx="1447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C00000"/>
                </a:solidFill>
                <a:latin typeface="Tahoma" pitchFamily="34" charset="0"/>
                <a:ea typeface="楷体_GB2312" pitchFamily="49" charset="-122"/>
              </a:rPr>
              <a:t>3.</a:t>
            </a:r>
            <a:r>
              <a:rPr lang="zh-CN" altLang="en-US" sz="2800" b="1" dirty="0">
                <a:solidFill>
                  <a:srgbClr val="C00000"/>
                </a:solidFill>
                <a:latin typeface="Tahoma" pitchFamily="34" charset="0"/>
                <a:ea typeface="楷体_GB2312" pitchFamily="49" charset="-122"/>
              </a:rPr>
              <a:t>多态</a:t>
            </a:r>
            <a:endParaRPr lang="en-US" altLang="zh-CN" sz="2800" b="1" dirty="0">
              <a:latin typeface="Tahoma" pitchFamily="34" charset="0"/>
              <a:ea typeface="楷体_GB2312" pitchFamily="49" charset="-122"/>
            </a:endParaRPr>
          </a:p>
        </p:txBody>
      </p:sp>
      <p:sp>
        <p:nvSpPr>
          <p:cNvPr id="5" name="Rectangle 2">
            <a:extLst/>
          </p:cNvPr>
          <p:cNvSpPr txBox="1">
            <a:spLocks noChangeArrowheads="1"/>
          </p:cNvSpPr>
          <p:nvPr/>
        </p:nvSpPr>
        <p:spPr>
          <a:xfrm>
            <a:off x="188384" y="228600"/>
            <a:ext cx="4078816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11.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 </a:t>
            </a: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4  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继承和多态</a:t>
            </a:r>
            <a:endParaRPr kumimoji="1" lang="en-US" altLang="zh-CN" sz="3200" kern="0" dirty="0">
              <a:solidFill>
                <a:srgbClr val="006699"/>
              </a:solidFill>
              <a:latin typeface="+mj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24F9B32-9FC6-410E-A286-D0257270D068}"/>
              </a:ext>
            </a:extLst>
          </p:cNvPr>
          <p:cNvSpPr/>
          <p:nvPr/>
        </p:nvSpPr>
        <p:spPr>
          <a:xfrm>
            <a:off x="914400" y="1371600"/>
            <a:ext cx="9829800" cy="579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Tahoma" pitchFamily="34" charset="0"/>
              </a:rPr>
              <a:t>指不同对象对同一消息做出的不同反应，即“一个接口，不同实现”</a:t>
            </a:r>
            <a:endParaRPr lang="en-US" altLang="zh-CN" dirty="0">
              <a:latin typeface="Tahoma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FA1F56B-1B57-4C17-89B5-B274AFA2A5AD}"/>
              </a:ext>
            </a:extLst>
          </p:cNvPr>
          <p:cNvSpPr/>
          <p:nvPr/>
        </p:nvSpPr>
        <p:spPr>
          <a:xfrm>
            <a:off x="93374" y="1983875"/>
            <a:ext cx="40687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zh-CN" kern="100" dirty="0">
                <a:latin typeface="+mj-ea"/>
                <a:ea typeface="+mj-ea"/>
              </a:rPr>
              <a:t>【例</a:t>
            </a:r>
            <a:r>
              <a:rPr lang="en-US" altLang="zh-CN" kern="100" dirty="0">
                <a:latin typeface="+mj-ea"/>
                <a:ea typeface="+mj-ea"/>
              </a:rPr>
              <a:t>11.12</a:t>
            </a:r>
            <a:r>
              <a:rPr lang="zh-CN" altLang="zh-CN" kern="100" dirty="0">
                <a:latin typeface="+mj-ea"/>
                <a:ea typeface="+mj-ea"/>
              </a:rPr>
              <a:t>】多态的应用。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AE334069-8F8A-4E4E-962B-9DE7C4018D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0405680"/>
              </p:ext>
            </p:extLst>
          </p:nvPr>
        </p:nvGraphicFramePr>
        <p:xfrm>
          <a:off x="990600" y="2517275"/>
          <a:ext cx="8991600" cy="4328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958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  <a:gridCol w="4495800">
                  <a:extLst>
                    <a:ext uri="{9D8B030D-6E8A-4147-A177-3AD203B41FA5}">
                      <a16:colId xmlns:a16="http://schemas.microsoft.com/office/drawing/2014/main" val="2733977331"/>
                    </a:ext>
                  </a:extLst>
                </a:gridCol>
              </a:tblGrid>
              <a:tr h="381000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1182634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class A(object):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run(self):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print('this is A')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class	B(A):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run(self):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print('this is B')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class	C(A):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run(self):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print('this is C')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</a:t>
                      </a:r>
                      <a:r>
                        <a:rPr lang="zh-CN" altLang="en-US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主程序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 = B()</a:t>
                      </a:r>
                    </a:p>
                    <a:p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b.run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 = C()</a:t>
                      </a:r>
                    </a:p>
                    <a:p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c.run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	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354973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6446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this is B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this is C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800" b="1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文本框 1"/>
          <p:cNvSpPr txBox="1">
            <a:spLocks noChangeArrowheads="1"/>
          </p:cNvSpPr>
          <p:nvPr/>
        </p:nvSpPr>
        <p:spPr bwMode="auto">
          <a:xfrm>
            <a:off x="304800" y="914400"/>
            <a:ext cx="118872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zh-CN" sz="2800" dirty="0"/>
              <a:t>【例</a:t>
            </a:r>
            <a:r>
              <a:rPr lang="en-US" altLang="zh-CN" sz="2800" dirty="0"/>
              <a:t>11.13</a:t>
            </a:r>
            <a:r>
              <a:rPr lang="zh-CN" altLang="zh-CN" sz="2800" dirty="0"/>
              <a:t>】</a:t>
            </a:r>
            <a:r>
              <a:rPr lang="zh-CN" altLang="zh-CN" sz="2600" b="1" dirty="0">
                <a:ea typeface="楷体_GB2312" pitchFamily="49" charset="-122"/>
              </a:rPr>
              <a:t>已知序列</a:t>
            </a:r>
            <a:r>
              <a:rPr lang="en-US" altLang="zh-CN" sz="2600" b="1" dirty="0">
                <a:ea typeface="楷体_GB2312" pitchFamily="49" charset="-122"/>
              </a:rPr>
              <a:t>a</a:t>
            </a:r>
            <a:r>
              <a:rPr lang="zh-CN" altLang="zh-CN" sz="2600" b="1" dirty="0">
                <a:ea typeface="楷体_GB2312" pitchFamily="49" charset="-122"/>
              </a:rPr>
              <a:t>，求解所有元素的和与所有元素的积。</a:t>
            </a:r>
            <a:endParaRPr lang="zh-CN" altLang="en-US" sz="2600" dirty="0"/>
          </a:p>
        </p:txBody>
      </p:sp>
      <p:sp>
        <p:nvSpPr>
          <p:cNvPr id="5" name="Rectangle 2">
            <a:extLst/>
          </p:cNvPr>
          <p:cNvSpPr txBox="1">
            <a:spLocks noChangeArrowheads="1"/>
          </p:cNvSpPr>
          <p:nvPr/>
        </p:nvSpPr>
        <p:spPr>
          <a:xfrm>
            <a:off x="188384" y="228600"/>
            <a:ext cx="5374216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11.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 </a:t>
            </a: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5  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应用举例</a:t>
            </a:r>
            <a:endParaRPr kumimoji="1" lang="en-US" altLang="zh-CN" sz="3200" kern="0" dirty="0">
              <a:solidFill>
                <a:srgbClr val="006699"/>
              </a:solidFill>
              <a:latin typeface="+mj-ea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2CC99521-8C80-4D0B-B7D5-9C62BA2EC7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8065807"/>
              </p:ext>
            </p:extLst>
          </p:nvPr>
        </p:nvGraphicFramePr>
        <p:xfrm>
          <a:off x="533400" y="1447800"/>
          <a:ext cx="10820400" cy="5486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02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2733977331"/>
                    </a:ext>
                  </a:extLst>
                </a:gridCol>
              </a:tblGrid>
              <a:tr h="381000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1182634"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class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(self):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self.sum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0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self.pro = 1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add(self, l):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for item in l: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self.sum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+= item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product(self, l):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for item in l: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self.pro *= item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= [12,32,63,54]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 =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		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l.add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(a)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l.product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(a)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l.sum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print(l.pro)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354973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6446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24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800" b="1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3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文本框 1"/>
          <p:cNvSpPr txBox="1">
            <a:spLocks noChangeArrowheads="1"/>
          </p:cNvSpPr>
          <p:nvPr/>
        </p:nvSpPr>
        <p:spPr bwMode="auto">
          <a:xfrm>
            <a:off x="152400" y="838200"/>
            <a:ext cx="118872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zh-CN" dirty="0"/>
              <a:t>【例</a:t>
            </a:r>
            <a:r>
              <a:rPr lang="en-US" altLang="zh-CN" dirty="0"/>
              <a:t>11.14</a:t>
            </a:r>
            <a:r>
              <a:rPr lang="zh-CN" altLang="zh-CN" dirty="0"/>
              <a:t>】随机产生</a:t>
            </a:r>
            <a:r>
              <a:rPr lang="en-US" altLang="zh-CN" dirty="0"/>
              <a:t>10</a:t>
            </a:r>
            <a:r>
              <a:rPr lang="zh-CN" altLang="zh-CN" dirty="0"/>
              <a:t>个数的列表，对该列表进行选择排序。</a:t>
            </a:r>
          </a:p>
        </p:txBody>
      </p:sp>
      <p:sp>
        <p:nvSpPr>
          <p:cNvPr id="5" name="Rectangle 2">
            <a:extLst/>
          </p:cNvPr>
          <p:cNvSpPr txBox="1">
            <a:spLocks noChangeArrowheads="1"/>
          </p:cNvSpPr>
          <p:nvPr/>
        </p:nvSpPr>
        <p:spPr>
          <a:xfrm>
            <a:off x="188384" y="228600"/>
            <a:ext cx="5374216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11.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 </a:t>
            </a: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5  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应用举例</a:t>
            </a:r>
            <a:endParaRPr kumimoji="1" lang="en-US" altLang="zh-CN" sz="3200" kern="0" dirty="0">
              <a:solidFill>
                <a:srgbClr val="006699"/>
              </a:solidFill>
              <a:latin typeface="+mj-ea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725EB93-5C12-491D-A9E0-9511906CD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3022200"/>
              </p:ext>
            </p:extLst>
          </p:nvPr>
        </p:nvGraphicFramePr>
        <p:xfrm>
          <a:off x="381000" y="1219200"/>
          <a:ext cx="10820400" cy="5669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02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2733977331"/>
                    </a:ext>
                  </a:extLst>
                </a:gridCol>
              </a:tblGrid>
              <a:tr h="198092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786338"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import random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class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OrderList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__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__(self):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[]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self.num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0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getList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(self):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for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range(10):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self.arr.append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random.randint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(1,100))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self.num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+= 1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selectSort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(self):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for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range(0, self.num-1):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for j in range(i+1,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self.num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if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]&gt;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[j]: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   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[j] =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[j],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self.arr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lst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OrderList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lst.getList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print("before:",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lst.arr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lst.selectSort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print("after:",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lst.arr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248251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6446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before: [99, 61, 44, 68, 35, 87, 60, 73, 3, 8]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after: [3, 8, 35, 44, 60, 61, 68, 73, 87, 99]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800" b="1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图片 43" descr="羽毛">
            <a:extLst>
              <a:ext uri="{FF2B5EF4-FFF2-40B4-BE49-F238E27FC236}">
                <a16:creationId xmlns:a16="http://schemas.microsoft.com/office/drawing/2014/main" id="{8F0A5F61-679A-4130-98D6-E611E13C0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FEA87196-9B33-4634-955E-6154947447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9670423"/>
              </p:ext>
            </p:extLst>
          </p:nvPr>
        </p:nvGraphicFramePr>
        <p:xfrm>
          <a:off x="533400" y="457200"/>
          <a:ext cx="10896600" cy="5494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8" name="Google Shape;10943;p56">
            <a:extLst>
              <a:ext uri="{FF2B5EF4-FFF2-40B4-BE49-F238E27FC236}">
                <a16:creationId xmlns:a16="http://schemas.microsoft.com/office/drawing/2014/main" id="{1237A9CC-3243-4A69-8D7D-DA5EFB2DFFD5}"/>
              </a:ext>
            </a:extLst>
          </p:cNvPr>
          <p:cNvGrpSpPr/>
          <p:nvPr/>
        </p:nvGrpSpPr>
        <p:grpSpPr>
          <a:xfrm>
            <a:off x="2743200" y="5181600"/>
            <a:ext cx="762000" cy="685800"/>
            <a:chOff x="1297654" y="1504481"/>
            <a:chExt cx="349354" cy="362223"/>
          </a:xfrm>
          <a:solidFill>
            <a:srgbClr val="CC99FF"/>
          </a:solidFill>
        </p:grpSpPr>
        <p:sp>
          <p:nvSpPr>
            <p:cNvPr id="19" name="Google Shape;10944;p56">
              <a:extLst>
                <a:ext uri="{FF2B5EF4-FFF2-40B4-BE49-F238E27FC236}">
                  <a16:creationId xmlns:a16="http://schemas.microsoft.com/office/drawing/2014/main" id="{9364E777-895A-40DF-800B-BB0903AB974D}"/>
                </a:ext>
              </a:extLst>
            </p:cNvPr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0" name="Google Shape;10945;p56">
              <a:extLst>
                <a:ext uri="{FF2B5EF4-FFF2-40B4-BE49-F238E27FC236}">
                  <a16:creationId xmlns:a16="http://schemas.microsoft.com/office/drawing/2014/main" id="{BE0A0DDB-A8D3-46B6-BF59-77ECF1C18A5B}"/>
                </a:ext>
              </a:extLst>
            </p:cNvPr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1" name="Google Shape;10946;p56">
              <a:extLst>
                <a:ext uri="{FF2B5EF4-FFF2-40B4-BE49-F238E27FC236}">
                  <a16:creationId xmlns:a16="http://schemas.microsoft.com/office/drawing/2014/main" id="{1C12E7D8-2A65-4682-A565-7868592A71F2}"/>
                </a:ext>
              </a:extLst>
            </p:cNvPr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grpSp>
        <p:nvGrpSpPr>
          <p:cNvPr id="23" name="Google Shape;10826;p56">
            <a:extLst>
              <a:ext uri="{FF2B5EF4-FFF2-40B4-BE49-F238E27FC236}">
                <a16:creationId xmlns:a16="http://schemas.microsoft.com/office/drawing/2014/main" id="{08CD3A5F-01EE-417C-8446-F20D19F26545}"/>
              </a:ext>
            </a:extLst>
          </p:cNvPr>
          <p:cNvGrpSpPr/>
          <p:nvPr/>
        </p:nvGrpSpPr>
        <p:grpSpPr>
          <a:xfrm>
            <a:off x="2791200" y="1524000"/>
            <a:ext cx="666000" cy="666000"/>
            <a:chOff x="2567841" y="1994124"/>
            <a:chExt cx="399812" cy="306477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24" name="Google Shape;10827;p56">
              <a:extLst>
                <a:ext uri="{FF2B5EF4-FFF2-40B4-BE49-F238E27FC236}">
                  <a16:creationId xmlns:a16="http://schemas.microsoft.com/office/drawing/2014/main" id="{2090E210-C214-422E-82D9-988CA3F836BA}"/>
                </a:ext>
              </a:extLst>
            </p:cNvPr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5" name="Google Shape;10828;p56">
              <a:extLst>
                <a:ext uri="{FF2B5EF4-FFF2-40B4-BE49-F238E27FC236}">
                  <a16:creationId xmlns:a16="http://schemas.microsoft.com/office/drawing/2014/main" id="{D215102E-741F-4BA3-88FB-A45AA789277B}"/>
                </a:ext>
              </a:extLst>
            </p:cNvPr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6" name="Google Shape;10829;p56">
              <a:extLst>
                <a:ext uri="{FF2B5EF4-FFF2-40B4-BE49-F238E27FC236}">
                  <a16:creationId xmlns:a16="http://schemas.microsoft.com/office/drawing/2014/main" id="{A2350305-B615-4627-A93C-EA26FD47B9DB}"/>
                </a:ext>
              </a:extLst>
            </p:cNvPr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grpSp>
        <p:nvGrpSpPr>
          <p:cNvPr id="27" name="Google Shape;10923;p56">
            <a:extLst>
              <a:ext uri="{FF2B5EF4-FFF2-40B4-BE49-F238E27FC236}">
                <a16:creationId xmlns:a16="http://schemas.microsoft.com/office/drawing/2014/main" id="{E9C1F1E2-DC22-4D0D-8B61-20E9F7CE24EF}"/>
              </a:ext>
            </a:extLst>
          </p:cNvPr>
          <p:cNvGrpSpPr/>
          <p:nvPr/>
        </p:nvGrpSpPr>
        <p:grpSpPr>
          <a:xfrm>
            <a:off x="2791200" y="2438400"/>
            <a:ext cx="666000" cy="666000"/>
            <a:chOff x="3086313" y="2877049"/>
            <a:chExt cx="320143" cy="39258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8" name="Google Shape;10924;p56">
              <a:extLst>
                <a:ext uri="{FF2B5EF4-FFF2-40B4-BE49-F238E27FC236}">
                  <a16:creationId xmlns:a16="http://schemas.microsoft.com/office/drawing/2014/main" id="{035942F0-268E-40EA-B52C-07CD6086B0E7}"/>
                </a:ext>
              </a:extLst>
            </p:cNvPr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29" name="Google Shape;10925;p56">
              <a:extLst>
                <a:ext uri="{FF2B5EF4-FFF2-40B4-BE49-F238E27FC236}">
                  <a16:creationId xmlns:a16="http://schemas.microsoft.com/office/drawing/2014/main" id="{F3F700EC-F7B7-432B-BDB5-19ACC3E318B3}"/>
                </a:ext>
              </a:extLst>
            </p:cNvPr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0" name="Google Shape;10926;p56">
              <a:extLst>
                <a:ext uri="{FF2B5EF4-FFF2-40B4-BE49-F238E27FC236}">
                  <a16:creationId xmlns:a16="http://schemas.microsoft.com/office/drawing/2014/main" id="{AD705319-E1CE-4912-99B8-774D6140F7FC}"/>
                </a:ext>
              </a:extLst>
            </p:cNvPr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1" name="Google Shape;10927;p56">
              <a:extLst>
                <a:ext uri="{FF2B5EF4-FFF2-40B4-BE49-F238E27FC236}">
                  <a16:creationId xmlns:a16="http://schemas.microsoft.com/office/drawing/2014/main" id="{E1A1A0A2-6FF6-4CFA-A5EF-0A1E11A26079}"/>
                </a:ext>
              </a:extLst>
            </p:cNvPr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2" name="Google Shape;10928;p56">
              <a:extLst>
                <a:ext uri="{FF2B5EF4-FFF2-40B4-BE49-F238E27FC236}">
                  <a16:creationId xmlns:a16="http://schemas.microsoft.com/office/drawing/2014/main" id="{8B4E3D30-19A4-4F3E-9F86-A39AF51F8AC5}"/>
                </a:ext>
              </a:extLst>
            </p:cNvPr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3" name="Google Shape;10929;p56">
              <a:extLst>
                <a:ext uri="{FF2B5EF4-FFF2-40B4-BE49-F238E27FC236}">
                  <a16:creationId xmlns:a16="http://schemas.microsoft.com/office/drawing/2014/main" id="{52B15C88-A55E-42F8-8BDE-86B42EAD2BDD}"/>
                </a:ext>
              </a:extLst>
            </p:cNvPr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4" name="Google Shape;10930;p56">
              <a:extLst>
                <a:ext uri="{FF2B5EF4-FFF2-40B4-BE49-F238E27FC236}">
                  <a16:creationId xmlns:a16="http://schemas.microsoft.com/office/drawing/2014/main" id="{0FCBAE45-3FAF-42FD-AA53-46844FDA558C}"/>
                </a:ext>
              </a:extLst>
            </p:cNvPr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5" name="Google Shape;10931;p56">
              <a:extLst>
                <a:ext uri="{FF2B5EF4-FFF2-40B4-BE49-F238E27FC236}">
                  <a16:creationId xmlns:a16="http://schemas.microsoft.com/office/drawing/2014/main" id="{075861CC-E385-4403-8DA6-0BB9111F7605}"/>
                </a:ext>
              </a:extLst>
            </p:cNvPr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6" name="Google Shape;10932;p56">
              <a:extLst>
                <a:ext uri="{FF2B5EF4-FFF2-40B4-BE49-F238E27FC236}">
                  <a16:creationId xmlns:a16="http://schemas.microsoft.com/office/drawing/2014/main" id="{0EF4F5E1-97C0-490A-96AF-64F98F9080BC}"/>
                </a:ext>
              </a:extLst>
            </p:cNvPr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7" name="Google Shape;10933;p56">
              <a:extLst>
                <a:ext uri="{FF2B5EF4-FFF2-40B4-BE49-F238E27FC236}">
                  <a16:creationId xmlns:a16="http://schemas.microsoft.com/office/drawing/2014/main" id="{81AA4E5D-D884-4FCD-ABCC-D9D8FFFE8B93}"/>
                </a:ext>
              </a:extLst>
            </p:cNvPr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8" name="Google Shape;10934;p56">
              <a:extLst>
                <a:ext uri="{FF2B5EF4-FFF2-40B4-BE49-F238E27FC236}">
                  <a16:creationId xmlns:a16="http://schemas.microsoft.com/office/drawing/2014/main" id="{FFDCE734-56DC-4630-8917-F0792D181403}"/>
                </a:ext>
              </a:extLst>
            </p:cNvPr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39" name="Google Shape;10935;p56">
              <a:extLst>
                <a:ext uri="{FF2B5EF4-FFF2-40B4-BE49-F238E27FC236}">
                  <a16:creationId xmlns:a16="http://schemas.microsoft.com/office/drawing/2014/main" id="{0695E681-6C10-4D9F-85F9-7098EB10D27A}"/>
                </a:ext>
              </a:extLst>
            </p:cNvPr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sp>
        <p:nvSpPr>
          <p:cNvPr id="40" name="Google Shape;10837;p56">
            <a:extLst>
              <a:ext uri="{FF2B5EF4-FFF2-40B4-BE49-F238E27FC236}">
                <a16:creationId xmlns:a16="http://schemas.microsoft.com/office/drawing/2014/main" id="{5D38F366-0D9F-4D7E-AD78-A7D6DBDC7903}"/>
              </a:ext>
            </a:extLst>
          </p:cNvPr>
          <p:cNvSpPr/>
          <p:nvPr/>
        </p:nvSpPr>
        <p:spPr>
          <a:xfrm>
            <a:off x="2790825" y="3375025"/>
            <a:ext cx="666750" cy="666750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lIns="91425" tIns="91425" rIns="91425" bIns="91425" anchor="ctr"/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grpSp>
        <p:nvGrpSpPr>
          <p:cNvPr id="41" name="Google Shape;10815;p56">
            <a:extLst>
              <a:ext uri="{FF2B5EF4-FFF2-40B4-BE49-F238E27FC236}">
                <a16:creationId xmlns:a16="http://schemas.microsoft.com/office/drawing/2014/main" id="{64E11F78-E631-4997-97E2-97EA096CD936}"/>
              </a:ext>
            </a:extLst>
          </p:cNvPr>
          <p:cNvGrpSpPr/>
          <p:nvPr/>
        </p:nvGrpSpPr>
        <p:grpSpPr>
          <a:xfrm>
            <a:off x="2791200" y="4267200"/>
            <a:ext cx="666000" cy="666000"/>
            <a:chOff x="1284212" y="1963766"/>
            <a:chExt cx="379489" cy="366046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42" name="Google Shape;10816;p56">
              <a:extLst>
                <a:ext uri="{FF2B5EF4-FFF2-40B4-BE49-F238E27FC236}">
                  <a16:creationId xmlns:a16="http://schemas.microsoft.com/office/drawing/2014/main" id="{7833BF8F-3A82-4A96-BC62-0EE5F7DC1E5A}"/>
                </a:ext>
              </a:extLst>
            </p:cNvPr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43" name="Google Shape;10817;p56">
              <a:extLst>
                <a:ext uri="{FF2B5EF4-FFF2-40B4-BE49-F238E27FC236}">
                  <a16:creationId xmlns:a16="http://schemas.microsoft.com/office/drawing/2014/main" id="{047E838C-76F6-4693-AB12-C05FA1BDDA5F}"/>
                </a:ext>
              </a:extLst>
            </p:cNvPr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188384" y="228600"/>
            <a:ext cx="6060016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chemeClr val="accent1"/>
                </a:solidFill>
                <a:latin typeface="+mj-ea"/>
              </a:rPr>
              <a:t>11.1  </a:t>
            </a:r>
            <a:r>
              <a:rPr kumimoji="1" lang="zh-CN" altLang="en-US" sz="3200" kern="0" dirty="0">
                <a:solidFill>
                  <a:schemeClr val="accent1"/>
                </a:solidFill>
                <a:latin typeface="+mj-ea"/>
              </a:rPr>
              <a:t>面向对象程序设计概述</a:t>
            </a:r>
            <a:endParaRPr kumimoji="1" lang="en-US" altLang="zh-CN" sz="3200" kern="0" dirty="0">
              <a:solidFill>
                <a:schemeClr val="accent1"/>
              </a:solidFill>
              <a:latin typeface="+mj-ea"/>
            </a:endParaRPr>
          </a:p>
        </p:txBody>
      </p:sp>
      <p:sp>
        <p:nvSpPr>
          <p:cNvPr id="7" name="Rectangle 2">
            <a:extLst/>
          </p:cNvPr>
          <p:cNvSpPr txBox="1">
            <a:spLocks noChangeArrowheads="1"/>
          </p:cNvSpPr>
          <p:nvPr/>
        </p:nvSpPr>
        <p:spPr>
          <a:xfrm>
            <a:off x="228600" y="1524000"/>
            <a:ext cx="5283200" cy="31242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dirty="0">
                <a:solidFill>
                  <a:srgbClr val="0000CC"/>
                </a:solidFill>
                <a:effectLst/>
              </a:rPr>
              <a:t>对象</a:t>
            </a:r>
            <a:r>
              <a:rPr lang="zh-CN" altLang="en-US" sz="2400" dirty="0">
                <a:solidFill>
                  <a:schemeClr val="tx1"/>
                </a:solidFill>
                <a:effectLst/>
              </a:rPr>
              <a:t>：现实世界中客观存在的事物</a:t>
            </a:r>
            <a:endParaRPr lang="en-US" altLang="zh-CN" sz="2400" dirty="0">
              <a:solidFill>
                <a:schemeClr val="tx1"/>
              </a:solidFill>
              <a:effectLst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400" kern="0" dirty="0">
                <a:solidFill>
                  <a:schemeClr val="tx1"/>
                </a:solidFill>
                <a:effectLst/>
              </a:rPr>
              <a:t>对象特征：</a:t>
            </a:r>
            <a:endParaRPr lang="en-US" altLang="zh-CN" sz="2400" kern="0" dirty="0">
              <a:solidFill>
                <a:schemeClr val="tx1"/>
              </a:solidFill>
              <a:effectLst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（</a:t>
            </a:r>
            <a:r>
              <a:rPr lang="en-US" altLang="zh-CN" sz="2400" kern="0" dirty="0">
                <a:solidFill>
                  <a:schemeClr val="tx1"/>
                </a:solidFill>
                <a:effectLst/>
              </a:rPr>
              <a:t>1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）有一个名称用来唯一标识对象；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（</a:t>
            </a:r>
            <a:r>
              <a:rPr lang="en-US" altLang="zh-CN" sz="2400" kern="0" dirty="0">
                <a:solidFill>
                  <a:schemeClr val="tx1"/>
                </a:solidFill>
                <a:effectLst/>
              </a:rPr>
              <a:t>2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）用一组状态用来描述其特征；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（</a:t>
            </a:r>
            <a:r>
              <a:rPr lang="en-US" altLang="zh-CN" sz="2400" kern="0" dirty="0">
                <a:solidFill>
                  <a:schemeClr val="tx1"/>
                </a:solidFill>
                <a:effectLst/>
              </a:rPr>
              <a:t>3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）用一组操作用来实现其功能。</a:t>
            </a:r>
          </a:p>
        </p:txBody>
      </p:sp>
      <p:sp>
        <p:nvSpPr>
          <p:cNvPr id="6" name="矩形 5"/>
          <p:cNvSpPr/>
          <p:nvPr/>
        </p:nvSpPr>
        <p:spPr>
          <a:xfrm>
            <a:off x="381000" y="924580"/>
            <a:ext cx="37305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1.</a:t>
            </a:r>
            <a:r>
              <a:rPr lang="zh-CN" altLang="zh-CN" sz="2800" dirty="0">
                <a:solidFill>
                  <a:srgbClr val="C00000"/>
                </a:solidFill>
              </a:rPr>
              <a:t>面向对象的基本概念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A0ABE28-40A7-4D08-BBE7-1FC9E285ADDC}"/>
              </a:ext>
            </a:extLst>
          </p:cNvPr>
          <p:cNvSpPr txBox="1">
            <a:spLocks noChangeArrowheads="1"/>
          </p:cNvSpPr>
          <p:nvPr/>
        </p:nvSpPr>
        <p:spPr>
          <a:xfrm>
            <a:off x="5537200" y="1513820"/>
            <a:ext cx="6197600" cy="4554538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dirty="0">
                <a:solidFill>
                  <a:srgbClr val="0000CC"/>
                </a:solidFill>
                <a:effectLst/>
              </a:rPr>
              <a:t>类</a:t>
            </a:r>
            <a:r>
              <a:rPr lang="zh-CN" altLang="en-US" sz="2400" dirty="0">
                <a:solidFill>
                  <a:schemeClr val="tx1"/>
                </a:solidFill>
                <a:effectLst/>
              </a:rPr>
              <a:t>：对一组具有相同属性和相同操作对象的抽象</a:t>
            </a:r>
            <a:endParaRPr lang="en-US" altLang="zh-CN" sz="2400" dirty="0">
              <a:solidFill>
                <a:schemeClr val="tx1"/>
              </a:solidFill>
              <a:effectLst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400" kern="0" dirty="0">
                <a:solidFill>
                  <a:schemeClr val="tx1"/>
                </a:solidFill>
                <a:effectLst/>
              </a:rPr>
              <a:t>一个类的构造至少应包括以下方面：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（</a:t>
            </a:r>
            <a:r>
              <a:rPr lang="en-US" altLang="zh-CN" sz="2400" kern="0" dirty="0">
                <a:solidFill>
                  <a:schemeClr val="tx1"/>
                </a:solidFill>
                <a:effectLst/>
              </a:rPr>
              <a:t>1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）类的名称；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（</a:t>
            </a:r>
            <a:r>
              <a:rPr lang="en-US" altLang="zh-CN" sz="2400" kern="0" dirty="0">
                <a:solidFill>
                  <a:schemeClr val="tx1"/>
                </a:solidFill>
                <a:effectLst/>
              </a:rPr>
              <a:t>2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）属性结构，包括所用的类型、实例变量及操作的定义；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（</a:t>
            </a:r>
            <a:r>
              <a:rPr lang="en-US" altLang="zh-CN" sz="2400" kern="0" dirty="0">
                <a:solidFill>
                  <a:schemeClr val="tx1"/>
                </a:solidFill>
                <a:effectLst/>
              </a:rPr>
              <a:t>3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）与其他类的关系，如继承关系等；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（</a:t>
            </a:r>
            <a:r>
              <a:rPr lang="en-US" altLang="zh-CN" sz="2400" kern="0" dirty="0">
                <a:solidFill>
                  <a:schemeClr val="tx1"/>
                </a:solidFill>
                <a:effectLst/>
              </a:rPr>
              <a:t>4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）外部操作类的实例的操作界面。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/>
          </p:cNvPr>
          <p:cNvSpPr txBox="1">
            <a:spLocks noChangeArrowheads="1"/>
          </p:cNvSpPr>
          <p:nvPr/>
        </p:nvSpPr>
        <p:spPr>
          <a:xfrm>
            <a:off x="533400" y="990600"/>
            <a:ext cx="10515600" cy="449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dirty="0">
                <a:solidFill>
                  <a:srgbClr val="0000CC"/>
                </a:solidFill>
                <a:effectLst/>
              </a:rPr>
              <a:t>消息</a:t>
            </a:r>
            <a:r>
              <a:rPr lang="zh-CN" altLang="en-US" sz="2400" dirty="0">
                <a:solidFill>
                  <a:schemeClr val="tx1"/>
                </a:solidFill>
                <a:effectLst/>
              </a:rPr>
              <a:t>：对象之间在交互中所传送的通信信息。</a:t>
            </a:r>
            <a:endParaRPr lang="en-US" altLang="zh-CN" sz="2400" dirty="0">
              <a:solidFill>
                <a:schemeClr val="tx1"/>
              </a:solidFill>
              <a:effectLst/>
            </a:endParaRPr>
          </a:p>
          <a:p>
            <a:pPr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kern="0" dirty="0">
                <a:solidFill>
                  <a:srgbClr val="0000CC"/>
                </a:solidFill>
                <a:effectLst/>
              </a:rPr>
              <a:t>封装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：在面向对象方法中，对象的属性和方法的实现代码被封装在对象的内部，象具有的这种封装特性称为封装性。</a:t>
            </a:r>
          </a:p>
          <a:p>
            <a:pPr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kern="0" dirty="0">
                <a:solidFill>
                  <a:srgbClr val="0000CC"/>
                </a:solidFill>
                <a:effectLst/>
              </a:rPr>
              <a:t>继承性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：在已有类的基础上创建新的类，新类可以从一个或多个已有类中继承函数和数据，而且可以重新定义或加进新的数据和函数。</a:t>
            </a:r>
            <a:endParaRPr lang="en-US" altLang="zh-CN" sz="2400" kern="0" dirty="0">
              <a:solidFill>
                <a:schemeClr val="tx1"/>
              </a:solidFill>
              <a:effectLst/>
            </a:endParaRPr>
          </a:p>
          <a:p>
            <a:pPr>
              <a:lnSpc>
                <a:spcPct val="150000"/>
              </a:lnSpc>
              <a:buFont typeface="Wingdings" pitchFamily="2" charset="2"/>
              <a:buChar char="n"/>
              <a:defRPr/>
            </a:pPr>
            <a:r>
              <a:rPr lang="zh-CN" altLang="en-US" sz="2400" kern="0" dirty="0">
                <a:solidFill>
                  <a:srgbClr val="0000CC"/>
                </a:solidFill>
                <a:effectLst/>
              </a:rPr>
              <a:t>多态性</a:t>
            </a:r>
            <a:r>
              <a:rPr lang="zh-CN" altLang="en-US" sz="2400" kern="0" dirty="0">
                <a:solidFill>
                  <a:schemeClr val="tx1"/>
                </a:solidFill>
                <a:effectLst/>
              </a:rPr>
              <a:t>：类中具有相似功能的不同函数使用同一名称。</a:t>
            </a:r>
          </a:p>
        </p:txBody>
      </p:sp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188384" y="228600"/>
            <a:ext cx="6060016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chemeClr val="accent1"/>
                </a:solidFill>
                <a:latin typeface="+mj-ea"/>
              </a:rPr>
              <a:t>11.1  </a:t>
            </a:r>
            <a:r>
              <a:rPr kumimoji="1" lang="zh-CN" altLang="en-US" sz="3200" kern="0" dirty="0">
                <a:solidFill>
                  <a:schemeClr val="accent1"/>
                </a:solidFill>
                <a:latin typeface="+mj-ea"/>
              </a:rPr>
              <a:t>面向对象程序设计概述</a:t>
            </a:r>
            <a:endParaRPr kumimoji="1" lang="en-US" altLang="zh-CN" sz="3200" kern="0" dirty="0">
              <a:solidFill>
                <a:schemeClr val="accent1"/>
              </a:solidFill>
              <a:latin typeface="+mj-ea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188384" y="228600"/>
            <a:ext cx="6060016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chemeClr val="accent1"/>
                </a:solidFill>
                <a:latin typeface="+mj-ea"/>
              </a:rPr>
              <a:t>11.1  </a:t>
            </a:r>
            <a:r>
              <a:rPr kumimoji="1" lang="zh-CN" altLang="en-US" sz="3200" kern="0" dirty="0">
                <a:solidFill>
                  <a:schemeClr val="accent1"/>
                </a:solidFill>
                <a:latin typeface="+mj-ea"/>
              </a:rPr>
              <a:t>面向对象程序设计概述</a:t>
            </a:r>
            <a:endParaRPr kumimoji="1" lang="en-US" altLang="zh-CN" sz="3200" kern="0" dirty="0">
              <a:solidFill>
                <a:schemeClr val="accent1"/>
              </a:solidFill>
              <a:latin typeface="+mj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57200" y="1076980"/>
            <a:ext cx="4091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2.</a:t>
            </a:r>
            <a:r>
              <a:rPr lang="zh-CN" altLang="zh-CN" sz="2800" dirty="0">
                <a:solidFill>
                  <a:srgbClr val="C00000"/>
                </a:solidFill>
              </a:rPr>
              <a:t>从面向过程到面向对象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533400" y="1765280"/>
            <a:ext cx="10820400" cy="341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面向对象程序设计有以下优点：</a:t>
            </a:r>
            <a:endParaRPr kumimoji="0" lang="zh-CN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  <a:cs typeface="宋体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（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1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）将数据抽象化，可在外部接口不改变的前提下改变内部实现，避免或减少外部干扰。</a:t>
            </a:r>
            <a:endParaRPr kumimoji="0" lang="zh-C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  <a:cs typeface="宋体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（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2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）通过继承可大幅度减少冗余代码，降低代码出错率，提高代码利用率与软件可维护性。</a:t>
            </a:r>
            <a:endParaRPr kumimoji="0" lang="zh-C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  <a:cs typeface="宋体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（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3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）将对象按照同一属性和行为划分为不同的类，可将软件系统分割为若干个相互独立的部分，便于控制软件复杂度。</a:t>
            </a: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（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4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）以对象为核心，开发人员可从静态（属性）和动态（方法）两个方面考虑问题，更好地设计实现系统。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宋体" pitchFamily="2" charset="-122"/>
              </a:rPr>
              <a:t> 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188384" y="228600"/>
            <a:ext cx="11684000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chemeClr val="accent2"/>
                </a:solidFill>
              </a:rPr>
              <a:t>11.2  </a:t>
            </a:r>
            <a:r>
              <a:rPr kumimoji="1" lang="zh-CN" altLang="en-US" sz="3200" kern="0" dirty="0">
                <a:solidFill>
                  <a:schemeClr val="accent2"/>
                </a:solidFill>
              </a:rPr>
              <a:t>类与对象</a:t>
            </a:r>
            <a:endParaRPr kumimoji="1" lang="en-US" altLang="zh-CN" sz="3200" kern="0" dirty="0">
              <a:solidFill>
                <a:schemeClr val="accent2"/>
              </a:solidFill>
            </a:endParaRPr>
          </a:p>
        </p:txBody>
      </p:sp>
      <p:sp>
        <p:nvSpPr>
          <p:cNvPr id="7" name="Rectangle 2">
            <a:extLst/>
          </p:cNvPr>
          <p:cNvSpPr txBox="1">
            <a:spLocks noChangeArrowheads="1"/>
          </p:cNvSpPr>
          <p:nvPr/>
        </p:nvSpPr>
        <p:spPr>
          <a:xfrm>
            <a:off x="2743200" y="1524000"/>
            <a:ext cx="3505200" cy="13716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marL="514350" indent="-514350">
              <a:lnSpc>
                <a:spcPct val="150000"/>
              </a:lnSpc>
              <a:defRPr/>
            </a:pPr>
            <a:r>
              <a:rPr lang="en-US" altLang="zh-CN" sz="2400" dirty="0">
                <a:solidFill>
                  <a:schemeClr val="tx1"/>
                </a:solidFill>
                <a:effectLst/>
              </a:rPr>
              <a:t>class  </a:t>
            </a:r>
            <a:r>
              <a:rPr lang="zh-CN" altLang="en-US" sz="2400" dirty="0">
                <a:solidFill>
                  <a:schemeClr val="tx1"/>
                </a:solidFill>
                <a:effectLst/>
              </a:rPr>
              <a:t>类名：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2400" dirty="0">
                <a:solidFill>
                  <a:schemeClr val="tx1"/>
                </a:solidFill>
                <a:effectLst/>
              </a:rPr>
              <a:t>	类的内部实现</a:t>
            </a:r>
          </a:p>
        </p:txBody>
      </p:sp>
      <p:sp>
        <p:nvSpPr>
          <p:cNvPr id="5" name="Rectangle 35"/>
          <p:cNvSpPr>
            <a:spLocks noChangeArrowheads="1"/>
          </p:cNvSpPr>
          <p:nvPr/>
        </p:nvSpPr>
        <p:spPr bwMode="auto">
          <a:xfrm>
            <a:off x="304800" y="3886200"/>
            <a:ext cx="4953000" cy="1643527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class Cat:</a:t>
            </a:r>
            <a:endParaRPr lang="zh-CN" altLang="zh-CN" sz="2400" b="1" dirty="0">
              <a:ea typeface="楷体_GB2312" pitchFamily="49" charset="-122"/>
            </a:endParaRP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    def describe (</a:t>
            </a:r>
            <a:r>
              <a:rPr lang="en-US" altLang="zh-CN" sz="2400" b="1" dirty="0">
                <a:solidFill>
                  <a:srgbClr val="FF0000"/>
                </a:solidFill>
                <a:ea typeface="楷体_GB2312" pitchFamily="49" charset="-122"/>
              </a:rPr>
              <a:t>self</a:t>
            </a:r>
            <a:r>
              <a:rPr lang="en-US" altLang="zh-CN" sz="2400" b="1" dirty="0">
                <a:ea typeface="楷体_GB2312" pitchFamily="49" charset="-122"/>
              </a:rPr>
              <a:t>):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	print (‘ This is a cat ‘ )</a:t>
            </a:r>
          </a:p>
        </p:txBody>
      </p:sp>
      <p:sp>
        <p:nvSpPr>
          <p:cNvPr id="6" name="矩形 5"/>
          <p:cNvSpPr/>
          <p:nvPr/>
        </p:nvSpPr>
        <p:spPr>
          <a:xfrm>
            <a:off x="457200" y="838200"/>
            <a:ext cx="2507418" cy="661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Tx/>
              <a:buAutoNum type="arabicPeriod"/>
              <a:defRPr/>
            </a:pPr>
            <a:r>
              <a:rPr lang="zh-CN" altLang="en-US" sz="2800" dirty="0">
                <a:solidFill>
                  <a:srgbClr val="C00000"/>
                </a:solidFill>
              </a:rPr>
              <a:t>类的定义：</a:t>
            </a:r>
            <a:endParaRPr lang="en-US" altLang="zh-CN" sz="2800" dirty="0">
              <a:solidFill>
                <a:srgbClr val="C00000"/>
              </a:solidFill>
            </a:endParaRPr>
          </a:p>
        </p:txBody>
      </p:sp>
      <p:sp>
        <p:nvSpPr>
          <p:cNvPr id="10242" name="Rectangle 2"/>
          <p:cNvSpPr>
            <a:spLocks noChangeArrowheads="1"/>
          </p:cNvSpPr>
          <p:nvPr/>
        </p:nvSpPr>
        <p:spPr bwMode="auto">
          <a:xfrm>
            <a:off x="0" y="3048000"/>
            <a:ext cx="4191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【</a:t>
            </a:r>
            <a:r>
              <a:rPr kumimoji="0" 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例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11.1】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类的定义。</a:t>
            </a:r>
            <a:endParaRPr kumimoji="0" lang="zh-C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  <a:cs typeface="宋体" pitchFamily="2" charset="-122"/>
            </a:endParaRPr>
          </a:p>
        </p:txBody>
      </p:sp>
      <p:sp>
        <p:nvSpPr>
          <p:cNvPr id="10244" name="Rectangle 4"/>
          <p:cNvSpPr>
            <a:spLocks noChangeArrowheads="1"/>
          </p:cNvSpPr>
          <p:nvPr/>
        </p:nvSpPr>
        <p:spPr bwMode="auto">
          <a:xfrm>
            <a:off x="6248400" y="2667000"/>
            <a:ext cx="48768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【</a:t>
            </a:r>
            <a:r>
              <a:rPr kumimoji="0" 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例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11.2】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ea typeface="+mn-ea"/>
                <a:cs typeface="Times New Roman" pitchFamily="18" charset="0"/>
              </a:rPr>
              <a:t>类的定义</a:t>
            </a:r>
            <a:endParaRPr kumimoji="0" lang="zh-C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  <a:cs typeface="宋体" pitchFamily="2" charset="-122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B130DB95-0171-4E21-B392-0903483284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176605"/>
              </p:ext>
            </p:extLst>
          </p:nvPr>
        </p:nvGraphicFramePr>
        <p:xfrm>
          <a:off x="6553200" y="3200400"/>
          <a:ext cx="4038600" cy="3696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</a:tblGrid>
              <a:tr h="4293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2089249">
                <a:tc>
                  <a:txBody>
                    <a:bodyPr/>
                    <a:lstStyle/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class Dog: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__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init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__(this, d):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this.value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d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def show(this):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print(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this.value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d = Dog (23)</a:t>
                      </a:r>
                    </a:p>
                    <a:p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20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d.show</a:t>
                      </a:r>
                      <a:r>
                        <a:rPr lang="en-US" altLang="zh-CN" sz="2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4293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5573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0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23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 animBg="1"/>
      <p:bldP spid="6" grpId="0"/>
      <p:bldP spid="10242" grpId="0"/>
      <p:bldP spid="1024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381000" y="228600"/>
            <a:ext cx="4800600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chemeClr val="accent1"/>
                </a:solidFill>
              </a:rPr>
              <a:t>11.2  </a:t>
            </a:r>
            <a:r>
              <a:rPr kumimoji="1" lang="zh-CN" altLang="en-US" sz="3200" kern="0" dirty="0">
                <a:solidFill>
                  <a:schemeClr val="accent1"/>
                </a:solidFill>
              </a:rPr>
              <a:t>类与对象</a:t>
            </a:r>
            <a:endParaRPr kumimoji="1" lang="en-US" altLang="zh-CN" sz="3200" kern="0" dirty="0">
              <a:solidFill>
                <a:schemeClr val="accent1"/>
              </a:solidFill>
            </a:endParaRPr>
          </a:p>
        </p:txBody>
      </p:sp>
      <p:sp>
        <p:nvSpPr>
          <p:cNvPr id="10243" name="Rectangle 2"/>
          <p:cNvSpPr txBox="1">
            <a:spLocks noChangeArrowheads="1"/>
          </p:cNvSpPr>
          <p:nvPr/>
        </p:nvSpPr>
        <p:spPr bwMode="auto">
          <a:xfrm>
            <a:off x="2133600" y="1295400"/>
            <a:ext cx="4876800" cy="973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Tahoma" pitchFamily="34" charset="0"/>
                <a:ea typeface="楷体_GB2312" pitchFamily="49" charset="-122"/>
              </a:rPr>
              <a:t>对象名</a:t>
            </a:r>
            <a:r>
              <a:rPr lang="en-US" altLang="zh-CN" b="1" dirty="0">
                <a:latin typeface="Tahoma" pitchFamily="34" charset="0"/>
                <a:ea typeface="楷体_GB2312" pitchFamily="49" charset="-122"/>
              </a:rPr>
              <a:t>=</a:t>
            </a:r>
            <a:r>
              <a:rPr lang="zh-CN" altLang="en-US" b="1" dirty="0">
                <a:latin typeface="Tahoma" pitchFamily="34" charset="0"/>
                <a:ea typeface="楷体_GB2312" pitchFamily="49" charset="-122"/>
              </a:rPr>
              <a:t>类名（参数列表）</a:t>
            </a:r>
          </a:p>
        </p:txBody>
      </p:sp>
      <p:sp>
        <p:nvSpPr>
          <p:cNvPr id="6" name="矩形 5"/>
          <p:cNvSpPr/>
          <p:nvPr/>
        </p:nvSpPr>
        <p:spPr>
          <a:xfrm>
            <a:off x="457200" y="914400"/>
            <a:ext cx="35173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  <a:latin typeface="+mj-ea"/>
                <a:ea typeface="+mj-ea"/>
              </a:rPr>
              <a:t>2. </a:t>
            </a:r>
            <a:r>
              <a:rPr lang="zh-CN" altLang="en-US" sz="2800" dirty="0">
                <a:solidFill>
                  <a:srgbClr val="C00000"/>
                </a:solidFill>
                <a:latin typeface="+mj-ea"/>
                <a:ea typeface="+mj-ea"/>
              </a:rPr>
              <a:t>对象的创建和使用</a:t>
            </a:r>
          </a:p>
        </p:txBody>
      </p:sp>
      <p:sp>
        <p:nvSpPr>
          <p:cNvPr id="9217" name="Rectangle 1"/>
          <p:cNvSpPr>
            <a:spLocks noChangeArrowheads="1"/>
          </p:cNvSpPr>
          <p:nvPr/>
        </p:nvSpPr>
        <p:spPr bwMode="auto">
          <a:xfrm>
            <a:off x="-76200" y="1905000"/>
            <a:ext cx="797166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【</a:t>
            </a:r>
            <a:r>
              <a:rPr kumimoji="0" 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例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11.3】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对例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11.1</a:t>
            </a:r>
            <a:r>
              <a:rPr kumimoji="0" lang="zh-C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中定义的类进行对象的创建与使用。</a:t>
            </a:r>
            <a:endParaRPr kumimoji="0" lang="zh-C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4E37A5CC-26B0-4F37-B4E3-022C4C4A72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497969"/>
              </p:ext>
            </p:extLst>
          </p:nvPr>
        </p:nvGraphicFramePr>
        <p:xfrm>
          <a:off x="1342269" y="2649537"/>
          <a:ext cx="6553200" cy="2386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32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</a:tblGrid>
              <a:tr h="4293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914386"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 = Cat()               #</a:t>
                      </a:r>
                      <a:r>
                        <a:rPr lang="zh-CN" altLang="en-US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创建对象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cat. describe()         #</a:t>
                      </a:r>
                      <a:r>
                        <a:rPr lang="zh-CN" altLang="en-US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调用成员方法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4293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5573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4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This is a cat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/>
      <p:bldP spid="6" grpId="0"/>
      <p:bldP spid="92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381000" y="228600"/>
            <a:ext cx="4800600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chemeClr val="accent1"/>
                </a:solidFill>
              </a:rPr>
              <a:t>11.2  </a:t>
            </a:r>
            <a:r>
              <a:rPr kumimoji="1" lang="zh-CN" altLang="en-US" sz="3200" kern="0" dirty="0">
                <a:solidFill>
                  <a:schemeClr val="accent1"/>
                </a:solidFill>
              </a:rPr>
              <a:t>类与对象</a:t>
            </a:r>
            <a:endParaRPr kumimoji="1" lang="en-US" altLang="zh-CN" sz="3200" kern="0" dirty="0">
              <a:solidFill>
                <a:schemeClr val="accent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990600" y="1097340"/>
            <a:ext cx="9220200" cy="1131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isinstance</a:t>
            </a:r>
            <a:r>
              <a:rPr lang="en-US" altLang="zh-CN" dirty="0"/>
              <a:t> () </a:t>
            </a:r>
            <a:r>
              <a:rPr lang="zh-CN" altLang="zh-CN" dirty="0"/>
              <a:t>来判断一个对象是否是已知类的实例</a:t>
            </a:r>
            <a:r>
              <a:rPr lang="zh-CN" altLang="en-US" dirty="0"/>
              <a:t>，其语法如下：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    </a:t>
            </a:r>
            <a:r>
              <a:rPr lang="en-US" altLang="zh-CN" dirty="0" err="1"/>
              <a:t>isinstance</a:t>
            </a:r>
            <a:r>
              <a:rPr lang="en-US" altLang="zh-CN" dirty="0"/>
              <a:t> ( object, </a:t>
            </a:r>
            <a:r>
              <a:rPr lang="en-US" altLang="zh-CN" dirty="0" err="1"/>
              <a:t>classinfo</a:t>
            </a:r>
            <a:r>
              <a:rPr lang="en-US" altLang="zh-CN" dirty="0"/>
              <a:t> )</a:t>
            </a:r>
            <a:endParaRPr lang="zh-CN" altLang="en-US" dirty="0"/>
          </a:p>
        </p:txBody>
      </p:sp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990600" y="3059153"/>
            <a:ext cx="4806462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&gt;&gt;</a:t>
            </a:r>
            <a:r>
              <a:rPr kumimoji="0" lang="en-US" altLang="zh-CN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isinstance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(cat, Cat)</a:t>
            </a:r>
            <a:endParaRPr kumimoji="0" lang="en-US" altLang="zh-CN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True</a:t>
            </a:r>
            <a:endParaRPr kumimoji="0" lang="en-US" altLang="zh-CN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&gt;&gt;</a:t>
            </a:r>
            <a:r>
              <a:rPr kumimoji="0" lang="en-US" altLang="zh-CN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isinstance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(cat, </a:t>
            </a:r>
            <a:r>
              <a:rPr kumimoji="0" lang="en-US" altLang="zh-CN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str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)</a:t>
            </a:r>
            <a:endParaRPr kumimoji="0" lang="en-US" altLang="zh-CN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False</a:t>
            </a:r>
            <a:endParaRPr kumimoji="0" lang="en-US" altLang="zh-CN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26F7662-2E45-434C-A104-E586422EA672}"/>
              </a:ext>
            </a:extLst>
          </p:cNvPr>
          <p:cNvSpPr/>
          <p:nvPr/>
        </p:nvSpPr>
        <p:spPr>
          <a:xfrm>
            <a:off x="767862" y="2414548"/>
            <a:ext cx="47330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indent="266700" eaLnBrk="1" hangingPunct="1"/>
            <a:r>
              <a:rPr kumimoji="0" lang="zh-CN" altLang="zh-CN" dirty="0"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【例</a:t>
            </a:r>
            <a:r>
              <a:rPr kumimoji="0" lang="en-US" altLang="zh-CN" dirty="0"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11.4】</a:t>
            </a:r>
            <a:r>
              <a:rPr kumimoji="0" lang="zh-CN" altLang="en-US" dirty="0"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内置函数</a:t>
            </a:r>
            <a:r>
              <a:rPr kumimoji="0" lang="en-US" altLang="zh-CN" dirty="0" err="1"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isinstance</a:t>
            </a:r>
            <a:r>
              <a:rPr kumimoji="0" lang="zh-CN" altLang="en-US" dirty="0"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。</a:t>
            </a:r>
            <a:endParaRPr kumimoji="0" lang="zh-CN" altLang="en-US" dirty="0">
              <a:ea typeface="宋体" pitchFamily="2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1098904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218" grpId="0" animBg="1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/>
          </p:cNvPr>
          <p:cNvSpPr txBox="1">
            <a:spLocks noChangeArrowheads="1"/>
          </p:cNvSpPr>
          <p:nvPr/>
        </p:nvSpPr>
        <p:spPr>
          <a:xfrm>
            <a:off x="254000" y="228600"/>
            <a:ext cx="3479800" cy="6858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defRPr/>
            </a:pPr>
            <a:r>
              <a:rPr kumimoji="1" lang="en-US" altLang="zh-CN" sz="3200" kern="0" dirty="0">
                <a:solidFill>
                  <a:srgbClr val="006699"/>
                </a:solidFill>
                <a:latin typeface="+mj-ea"/>
              </a:rPr>
              <a:t>11.3 </a:t>
            </a:r>
            <a:r>
              <a:rPr kumimoji="1" lang="zh-CN" altLang="en-US" sz="3200" kern="0" dirty="0">
                <a:solidFill>
                  <a:srgbClr val="006699"/>
                </a:solidFill>
                <a:latin typeface="+mj-ea"/>
              </a:rPr>
              <a:t>属性与方法</a:t>
            </a:r>
            <a:endParaRPr kumimoji="1" lang="en-US" altLang="zh-CN" sz="3200" kern="0" dirty="0">
              <a:solidFill>
                <a:srgbClr val="006699"/>
              </a:solidFill>
              <a:latin typeface="+mj-ea"/>
            </a:endParaRPr>
          </a:p>
        </p:txBody>
      </p:sp>
      <p:sp>
        <p:nvSpPr>
          <p:cNvPr id="11267" name="Rectangle 2"/>
          <p:cNvSpPr txBox="1">
            <a:spLocks noChangeArrowheads="1"/>
          </p:cNvSpPr>
          <p:nvPr/>
        </p:nvSpPr>
        <p:spPr bwMode="auto">
          <a:xfrm>
            <a:off x="254000" y="1090614"/>
            <a:ext cx="2565400" cy="973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zh-CN" altLang="en-US" sz="2800" b="1" dirty="0">
                <a:solidFill>
                  <a:srgbClr val="C00000"/>
                </a:solidFill>
                <a:latin typeface="Tahoma" pitchFamily="34" charset="0"/>
                <a:ea typeface="楷体_GB2312" pitchFamily="49" charset="-122"/>
              </a:rPr>
              <a:t>实例属性</a:t>
            </a:r>
            <a:endParaRPr lang="en-US" altLang="zh-CN" sz="2800" b="1" dirty="0">
              <a:solidFill>
                <a:srgbClr val="C00000"/>
              </a:solidFill>
              <a:latin typeface="Tahoma" pitchFamily="34" charset="0"/>
              <a:ea typeface="楷体_GB2312" pitchFamily="49" charset="-122"/>
            </a:endParaRPr>
          </a:p>
        </p:txBody>
      </p:sp>
      <p:sp>
        <p:nvSpPr>
          <p:cNvPr id="5" name="Rectangle 35"/>
          <p:cNvSpPr>
            <a:spLocks noChangeArrowheads="1"/>
          </p:cNvSpPr>
          <p:nvPr/>
        </p:nvSpPr>
        <p:spPr bwMode="auto">
          <a:xfrm>
            <a:off x="162169" y="2626344"/>
            <a:ext cx="5095631" cy="2048510"/>
          </a:xfrm>
          <a:prstGeom prst="rect">
            <a:avLst/>
          </a:prstGeom>
          <a:solidFill>
            <a:srgbClr val="CCECFF"/>
          </a:solidFill>
          <a:ln w="381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&gt;&gt;&gt;class cat: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	def __</a:t>
            </a:r>
            <a:r>
              <a:rPr lang="en-US" altLang="zh-CN" sz="2400" b="1" dirty="0" err="1">
                <a:ea typeface="楷体_GB2312" pitchFamily="49" charset="-122"/>
              </a:rPr>
              <a:t>init</a:t>
            </a:r>
            <a:r>
              <a:rPr lang="en-US" altLang="zh-CN" sz="2400" b="1" dirty="0">
                <a:ea typeface="楷体_GB2312" pitchFamily="49" charset="-122"/>
              </a:rPr>
              <a:t>__(self, s):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altLang="zh-CN" sz="2400" b="1" dirty="0">
                <a:ea typeface="楷体_GB2312" pitchFamily="49" charset="-122"/>
              </a:rPr>
              <a:t>&gt;&gt;&gt;	this.name = s	#</a:t>
            </a:r>
            <a:r>
              <a:rPr lang="zh-CN" altLang="en-US" sz="2400" b="1" dirty="0">
                <a:ea typeface="楷体_GB2312" pitchFamily="49" charset="-122"/>
              </a:rPr>
              <a:t>定义实例属性</a:t>
            </a:r>
          </a:p>
        </p:txBody>
      </p:sp>
      <p:sp>
        <p:nvSpPr>
          <p:cNvPr id="11269" name="Rectangle 2"/>
          <p:cNvSpPr txBox="1">
            <a:spLocks noChangeArrowheads="1"/>
          </p:cNvSpPr>
          <p:nvPr/>
        </p:nvSpPr>
        <p:spPr bwMode="auto">
          <a:xfrm>
            <a:off x="5478748" y="838200"/>
            <a:ext cx="2563283" cy="973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C00000"/>
                </a:solidFill>
                <a:latin typeface="Tahoma" pitchFamily="34" charset="0"/>
                <a:ea typeface="楷体_GB2312" pitchFamily="49" charset="-122"/>
              </a:rPr>
              <a:t>2. </a:t>
            </a:r>
            <a:r>
              <a:rPr lang="zh-CN" altLang="en-US" sz="2800" b="1" dirty="0">
                <a:solidFill>
                  <a:srgbClr val="C00000"/>
                </a:solidFill>
                <a:latin typeface="Tahoma" pitchFamily="34" charset="0"/>
                <a:ea typeface="楷体_GB2312" pitchFamily="49" charset="-122"/>
              </a:rPr>
              <a:t>类属性</a:t>
            </a:r>
            <a:endParaRPr lang="en-US" altLang="zh-CN" sz="2800" b="1" dirty="0">
              <a:solidFill>
                <a:srgbClr val="C00000"/>
              </a:solidFill>
              <a:latin typeface="Tahoma" pitchFamily="34" charset="0"/>
              <a:ea typeface="楷体_GB2312" pitchFamily="49" charset="-122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0EB8F0C-988B-4AA7-99BD-414175B703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147000"/>
              </p:ext>
            </p:extLst>
          </p:nvPr>
        </p:nvGraphicFramePr>
        <p:xfrm>
          <a:off x="5476631" y="2535202"/>
          <a:ext cx="6553200" cy="4123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3200">
                  <a:extLst>
                    <a:ext uri="{9D8B030D-6E8A-4147-A177-3AD203B41FA5}">
                      <a16:colId xmlns:a16="http://schemas.microsoft.com/office/drawing/2014/main" val="1753676354"/>
                    </a:ext>
                  </a:extLst>
                </a:gridCol>
              </a:tblGrid>
              <a:tr h="4293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程序代码：</a:t>
                      </a:r>
                    </a:p>
                  </a:txBody>
                  <a:tcPr marT="45727" marB="45727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029816"/>
                  </a:ext>
                </a:extLst>
              </a:tr>
              <a:tr h="914386">
                <a:tc>
                  <a:txBody>
                    <a:bodyPr/>
                    <a:lstStyle/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class Cat: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size = ‘ small ’	                  #</a:t>
                      </a:r>
                      <a:r>
                        <a:rPr lang="zh-CN" altLang="en-US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定义类属性</a:t>
                      </a:r>
                    </a:p>
                    <a:p>
                      <a:r>
                        <a:rPr lang="zh-CN" altLang="en-US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 __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init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__( self, s ):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self.name = s           #</a:t>
                      </a:r>
                      <a:r>
                        <a:rPr lang="zh-CN" altLang="en-US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定义实例属性</a:t>
                      </a:r>
                    </a:p>
                    <a:p>
                      <a:r>
                        <a:rPr lang="zh-CN" altLang="en-US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cat1 = Cat( ‘mi‘ 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cat2 = Cat( ‘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mao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)</a:t>
                      </a:r>
                    </a:p>
                    <a:p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print( cat1.name, </a:t>
                      </a:r>
                      <a:r>
                        <a:rPr lang="en-US" altLang="zh-CN" sz="2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Cat.size</a:t>
                      </a:r>
                      <a:r>
                        <a:rPr lang="en-US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)</a:t>
                      </a:r>
                    </a:p>
                  </a:txBody>
                  <a:tcPr marT="45727" marB="4572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792616"/>
                  </a:ext>
                </a:extLst>
              </a:tr>
              <a:tr h="42930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b="1" dirty="0">
                          <a:solidFill>
                            <a:schemeClr val="tx1"/>
                          </a:solidFill>
                        </a:rPr>
                        <a:t>运行结果：</a:t>
                      </a:r>
                    </a:p>
                  </a:txBody>
                  <a:tcPr marT="45727" marB="4572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09932"/>
                  </a:ext>
                </a:extLst>
              </a:tr>
              <a:tr h="5573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altLang="zh-CN" sz="2400" b="1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mi   small</a:t>
                      </a:r>
                    </a:p>
                  </a:txBody>
                  <a:tcPr marT="45727" marB="45727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346816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F304F0E2-33B2-4996-8C81-B4552FF74727}"/>
              </a:ext>
            </a:extLst>
          </p:cNvPr>
          <p:cNvSpPr/>
          <p:nvPr/>
        </p:nvSpPr>
        <p:spPr>
          <a:xfrm>
            <a:off x="5446457" y="1905000"/>
            <a:ext cx="46881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【例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11.6</a:t>
            </a: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】类属性定义与使用。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EB87E49-7727-4440-B7C3-241C1974A768}"/>
              </a:ext>
            </a:extLst>
          </p:cNvPr>
          <p:cNvSpPr/>
          <p:nvPr/>
        </p:nvSpPr>
        <p:spPr>
          <a:xfrm>
            <a:off x="242277" y="2009132"/>
            <a:ext cx="3181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【例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11.5</a:t>
            </a: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】实例属性。</a:t>
            </a:r>
            <a:endParaRPr lang="zh-CN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267" grpId="0" build="p"/>
      <p:bldP spid="5" grpId="0" animBg="1"/>
      <p:bldP spid="1126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97dab091-c7d4-49ab-ba9e-e4bd67397aa5&quot;,&quot;Name&quot;:null,&quot;Kind&quot;:&quot;Custom&quot;,&quot;OldGuidesSetting&quot;:{&quot;HeaderHeight&quot;:0.0,&quot;FooterHeight&quot;:0.0,&quot;SideMargin&quot;:0.0,&quot;TopMargin&quot;:0.0,&quot;BottomMargin&quot;:0.0,&quot;IntervalMargin&quot;:0.0}}"/>
</p:tagLst>
</file>

<file path=ppt/theme/theme1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dl35iud5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dl35iud5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FF"/>
        </a:solidFill>
        <a:ln w="9525" cap="flat" cmpd="sng" algn="ctr">
          <a:solidFill>
            <a:srgbClr val="0000FF"/>
          </a:solidFill>
          <a:prstDash val="solid"/>
          <a:round/>
          <a:headEnd type="none" w="med" len="med"/>
          <a:tailEnd type="none" w="med" len="med"/>
        </a:ln>
        <a:effectLst>
          <a:prstShdw prst="shdw17" dist="17961" dir="2700000">
            <a:srgbClr val="0000FF">
              <a:gamma/>
              <a:shade val="60000"/>
              <a:invGamma/>
            </a:srgbClr>
          </a:prst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3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自定义设计方案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249A2"/>
      </a:accent1>
      <a:accent2>
        <a:srgbClr val="0069B7"/>
      </a:accent2>
      <a:accent3>
        <a:srgbClr val="2299CC"/>
      </a:accent3>
      <a:accent4>
        <a:srgbClr val="FA9E00"/>
      </a:accent4>
      <a:accent5>
        <a:srgbClr val="A11830"/>
      </a:accent5>
      <a:accent6>
        <a:srgbClr val="797A7A"/>
      </a:accent6>
      <a:hlink>
        <a:srgbClr val="4472C4"/>
      </a:hlink>
      <a:folHlink>
        <a:srgbClr val="BFBFBF"/>
      </a:folHlink>
    </a:clrScheme>
    <a:fontScheme name="dl35iud5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设计方案 1">
    <a:dk1>
      <a:srgbClr val="000000"/>
    </a:dk1>
    <a:lt1>
      <a:srgbClr val="FFFFFF"/>
    </a:lt1>
    <a:dk2>
      <a:srgbClr val="778495"/>
    </a:dk2>
    <a:lt2>
      <a:srgbClr val="F0F0F0"/>
    </a:lt2>
    <a:accent1>
      <a:srgbClr val="1249A2"/>
    </a:accent1>
    <a:accent2>
      <a:srgbClr val="0069B7"/>
    </a:accent2>
    <a:accent3>
      <a:srgbClr val="2299CC"/>
    </a:accent3>
    <a:accent4>
      <a:srgbClr val="FA9E00"/>
    </a:accent4>
    <a:accent5>
      <a:srgbClr val="A11830"/>
    </a:accent5>
    <a:accent6>
      <a:srgbClr val="797A7A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13166</TotalTime>
  <Words>1341</Words>
  <Application>Microsoft Office PowerPoint</Application>
  <PresentationFormat>宽屏</PresentationFormat>
  <Paragraphs>202</Paragraphs>
  <Slides>14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14</vt:i4>
      </vt:variant>
    </vt:vector>
  </HeadingPairs>
  <TitlesOfParts>
    <vt:vector size="26" baseType="lpstr">
      <vt:lpstr>等线 Light</vt:lpstr>
      <vt:lpstr>楷体_GB2312</vt:lpstr>
      <vt:lpstr>宋体</vt:lpstr>
      <vt:lpstr>微软雅黑</vt:lpstr>
      <vt:lpstr>Arial</vt:lpstr>
      <vt:lpstr>Courier New</vt:lpstr>
      <vt:lpstr>Tahoma</vt:lpstr>
      <vt:lpstr>Times New Roman</vt:lpstr>
      <vt:lpstr>Wingdings</vt:lpstr>
      <vt:lpstr>自定义设计方案</vt:lpstr>
      <vt:lpstr>Pixel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C语言程序设计</dc:title>
  <dc:creator>wxy</dc:creator>
  <cp:lastModifiedBy>wxy</cp:lastModifiedBy>
  <cp:revision>1747</cp:revision>
  <cp:lastPrinted>1601-01-01T00:00:00Z</cp:lastPrinted>
  <dcterms:created xsi:type="dcterms:W3CDTF">1601-01-01T00:00:00Z</dcterms:created>
  <dcterms:modified xsi:type="dcterms:W3CDTF">2022-09-01T10:33:47Z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